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65" r:id="rId3"/>
    <p:sldId id="256" r:id="rId4"/>
    <p:sldId id="257" r:id="rId5"/>
    <p:sldId id="258" r:id="rId6"/>
    <p:sldId id="259" r:id="rId7"/>
    <p:sldId id="260" r:id="rId8"/>
    <p:sldId id="261" r:id="rId9"/>
    <p:sldId id="262" r:id="rId10"/>
    <p:sldId id="263"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64"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307"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slide" Target="slides/slide3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1BFFF-2ABA-399A-7015-3ADB336411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5612EF8-8C82-66E6-94AA-BD6599F316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61797E6-0E5C-1DF1-E152-776DEFDD34F6}"/>
              </a:ext>
            </a:extLst>
          </p:cNvPr>
          <p:cNvSpPr>
            <a:spLocks noGrp="1"/>
          </p:cNvSpPr>
          <p:nvPr>
            <p:ph type="dt" sz="half" idx="10"/>
          </p:nvPr>
        </p:nvSpPr>
        <p:spPr/>
        <p:txBody>
          <a:bodyPr/>
          <a:lstStyle/>
          <a:p>
            <a:fld id="{5DD1DC56-AEF9-4E8C-988F-B45A3770D657}" type="datetimeFigureOut">
              <a:rPr lang="en-IN" smtClean="0"/>
              <a:t>30-06-2022</a:t>
            </a:fld>
            <a:endParaRPr lang="en-IN"/>
          </a:p>
        </p:txBody>
      </p:sp>
      <p:sp>
        <p:nvSpPr>
          <p:cNvPr id="5" name="Footer Placeholder 4">
            <a:extLst>
              <a:ext uri="{FF2B5EF4-FFF2-40B4-BE49-F238E27FC236}">
                <a16:creationId xmlns:a16="http://schemas.microsoft.com/office/drawing/2014/main" id="{CBCFA767-1D39-FB92-F2AF-A88DBAD0030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FED93D3-D388-4E89-0619-0C0DB2CF9109}"/>
              </a:ext>
            </a:extLst>
          </p:cNvPr>
          <p:cNvSpPr>
            <a:spLocks noGrp="1"/>
          </p:cNvSpPr>
          <p:nvPr>
            <p:ph type="sldNum" sz="quarter" idx="12"/>
          </p:nvPr>
        </p:nvSpPr>
        <p:spPr/>
        <p:txBody>
          <a:bodyPr/>
          <a:lstStyle/>
          <a:p>
            <a:fld id="{3D55AB5D-C009-49BE-93DE-1A178E209698}" type="slidenum">
              <a:rPr lang="en-IN" smtClean="0"/>
              <a:t>‹#›</a:t>
            </a:fld>
            <a:endParaRPr lang="en-IN"/>
          </a:p>
        </p:txBody>
      </p:sp>
    </p:spTree>
    <p:extLst>
      <p:ext uri="{BB962C8B-B14F-4D97-AF65-F5344CB8AC3E}">
        <p14:creationId xmlns:p14="http://schemas.microsoft.com/office/powerpoint/2010/main" val="1022761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FFA40-C401-2438-1E6D-E6CA5D29E66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15A4DCC-12B4-509D-2CE8-EC9345B22B1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0E16C46-F8AE-51A4-F39F-D571AF2F2EEB}"/>
              </a:ext>
            </a:extLst>
          </p:cNvPr>
          <p:cNvSpPr>
            <a:spLocks noGrp="1"/>
          </p:cNvSpPr>
          <p:nvPr>
            <p:ph type="dt" sz="half" idx="10"/>
          </p:nvPr>
        </p:nvSpPr>
        <p:spPr/>
        <p:txBody>
          <a:bodyPr/>
          <a:lstStyle/>
          <a:p>
            <a:fld id="{5DD1DC56-AEF9-4E8C-988F-B45A3770D657}" type="datetimeFigureOut">
              <a:rPr lang="en-IN" smtClean="0"/>
              <a:t>30-06-2022</a:t>
            </a:fld>
            <a:endParaRPr lang="en-IN"/>
          </a:p>
        </p:txBody>
      </p:sp>
      <p:sp>
        <p:nvSpPr>
          <p:cNvPr id="5" name="Footer Placeholder 4">
            <a:extLst>
              <a:ext uri="{FF2B5EF4-FFF2-40B4-BE49-F238E27FC236}">
                <a16:creationId xmlns:a16="http://schemas.microsoft.com/office/drawing/2014/main" id="{1C4B1118-5F64-E612-6428-C130F8480B1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8D0666-5544-88E2-1EC6-3B50736E2D84}"/>
              </a:ext>
            </a:extLst>
          </p:cNvPr>
          <p:cNvSpPr>
            <a:spLocks noGrp="1"/>
          </p:cNvSpPr>
          <p:nvPr>
            <p:ph type="sldNum" sz="quarter" idx="12"/>
          </p:nvPr>
        </p:nvSpPr>
        <p:spPr/>
        <p:txBody>
          <a:bodyPr/>
          <a:lstStyle/>
          <a:p>
            <a:fld id="{3D55AB5D-C009-49BE-93DE-1A178E209698}" type="slidenum">
              <a:rPr lang="en-IN" smtClean="0"/>
              <a:t>‹#›</a:t>
            </a:fld>
            <a:endParaRPr lang="en-IN"/>
          </a:p>
        </p:txBody>
      </p:sp>
    </p:spTree>
    <p:extLst>
      <p:ext uri="{BB962C8B-B14F-4D97-AF65-F5344CB8AC3E}">
        <p14:creationId xmlns:p14="http://schemas.microsoft.com/office/powerpoint/2010/main" val="979484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E4AD1D-0D36-476D-0662-AED437FC767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6260A0C-4522-DDBF-6FF5-F85EDCF21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BDC473F-19B4-3AA4-4AFA-B0E96F0B78CE}"/>
              </a:ext>
            </a:extLst>
          </p:cNvPr>
          <p:cNvSpPr>
            <a:spLocks noGrp="1"/>
          </p:cNvSpPr>
          <p:nvPr>
            <p:ph type="dt" sz="half" idx="10"/>
          </p:nvPr>
        </p:nvSpPr>
        <p:spPr/>
        <p:txBody>
          <a:bodyPr/>
          <a:lstStyle/>
          <a:p>
            <a:fld id="{5DD1DC56-AEF9-4E8C-988F-B45A3770D657}" type="datetimeFigureOut">
              <a:rPr lang="en-IN" smtClean="0"/>
              <a:t>30-06-2022</a:t>
            </a:fld>
            <a:endParaRPr lang="en-IN"/>
          </a:p>
        </p:txBody>
      </p:sp>
      <p:sp>
        <p:nvSpPr>
          <p:cNvPr id="5" name="Footer Placeholder 4">
            <a:extLst>
              <a:ext uri="{FF2B5EF4-FFF2-40B4-BE49-F238E27FC236}">
                <a16:creationId xmlns:a16="http://schemas.microsoft.com/office/drawing/2014/main" id="{0DCA868A-3DE2-774C-C22F-A880A8838F7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02DE946-E017-C28A-C18E-51889DB9083B}"/>
              </a:ext>
            </a:extLst>
          </p:cNvPr>
          <p:cNvSpPr>
            <a:spLocks noGrp="1"/>
          </p:cNvSpPr>
          <p:nvPr>
            <p:ph type="sldNum" sz="quarter" idx="12"/>
          </p:nvPr>
        </p:nvSpPr>
        <p:spPr/>
        <p:txBody>
          <a:bodyPr/>
          <a:lstStyle/>
          <a:p>
            <a:fld id="{3D55AB5D-C009-49BE-93DE-1A178E209698}" type="slidenum">
              <a:rPr lang="en-IN" smtClean="0"/>
              <a:t>‹#›</a:t>
            </a:fld>
            <a:endParaRPr lang="en-IN"/>
          </a:p>
        </p:txBody>
      </p:sp>
    </p:spTree>
    <p:extLst>
      <p:ext uri="{BB962C8B-B14F-4D97-AF65-F5344CB8AC3E}">
        <p14:creationId xmlns:p14="http://schemas.microsoft.com/office/powerpoint/2010/main" val="410880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E45D24A-46B1-41AA-88AD-979B318C16CA}" type="datetimeFigureOut">
              <a:rPr lang="en-IN" smtClean="0"/>
              <a:t>30-06-2022</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17F275AF-62A1-4CE6-BCFA-5FCF4690FAF3}" type="slidenum">
              <a:rPr lang="en-IN" smtClean="0"/>
              <a:t>‹#›</a:t>
            </a:fld>
            <a:endParaRPr lang="en-IN"/>
          </a:p>
        </p:txBody>
      </p:sp>
    </p:spTree>
    <p:extLst>
      <p:ext uri="{BB962C8B-B14F-4D97-AF65-F5344CB8AC3E}">
        <p14:creationId xmlns:p14="http://schemas.microsoft.com/office/powerpoint/2010/main" val="42430370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45D24A-46B1-41AA-88AD-979B318C16CA}" type="datetimeFigureOut">
              <a:rPr lang="en-IN" smtClean="0"/>
              <a:t>30-06-2022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F275AF-62A1-4CE6-BCFA-5FCF4690FAF3}" type="slidenum">
              <a:rPr lang="en-IN" smtClean="0"/>
              <a:t>‹#›</a:t>
            </a:fld>
            <a:endParaRPr lang="en-IN"/>
          </a:p>
        </p:txBody>
      </p:sp>
    </p:spTree>
    <p:extLst>
      <p:ext uri="{BB962C8B-B14F-4D97-AF65-F5344CB8AC3E}">
        <p14:creationId xmlns:p14="http://schemas.microsoft.com/office/powerpoint/2010/main" val="24789006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45D24A-46B1-41AA-88AD-979B318C16CA}" type="datetimeFigureOut">
              <a:rPr lang="en-IN" smtClean="0"/>
              <a:t>30-06-2022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F275AF-62A1-4CE6-BCFA-5FCF4690FAF3}" type="slidenum">
              <a:rPr lang="en-IN" smtClean="0"/>
              <a:t>‹#›</a:t>
            </a:fld>
            <a:endParaRPr lang="en-IN"/>
          </a:p>
        </p:txBody>
      </p:sp>
    </p:spTree>
    <p:extLst>
      <p:ext uri="{BB962C8B-B14F-4D97-AF65-F5344CB8AC3E}">
        <p14:creationId xmlns:p14="http://schemas.microsoft.com/office/powerpoint/2010/main" val="22343991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45D24A-46B1-41AA-88AD-979B318C16CA}" type="datetimeFigureOut">
              <a:rPr lang="en-IN" smtClean="0"/>
              <a:t>30-06-2022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F275AF-62A1-4CE6-BCFA-5FCF4690FAF3}" type="slidenum">
              <a:rPr lang="en-IN" smtClean="0"/>
              <a:t>‹#›</a:t>
            </a:fld>
            <a:endParaRPr lang="en-IN"/>
          </a:p>
        </p:txBody>
      </p:sp>
    </p:spTree>
    <p:extLst>
      <p:ext uri="{BB962C8B-B14F-4D97-AF65-F5344CB8AC3E}">
        <p14:creationId xmlns:p14="http://schemas.microsoft.com/office/powerpoint/2010/main" val="2771762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45D24A-46B1-41AA-88AD-979B318C16CA}" type="datetimeFigureOut">
              <a:rPr lang="en-IN" smtClean="0"/>
              <a:t>30-06-2022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7F275AF-62A1-4CE6-BCFA-5FCF4690FAF3}" type="slidenum">
              <a:rPr lang="en-IN" smtClean="0"/>
              <a:t>‹#›</a:t>
            </a:fld>
            <a:endParaRPr lang="en-IN"/>
          </a:p>
        </p:txBody>
      </p:sp>
    </p:spTree>
    <p:extLst>
      <p:ext uri="{BB962C8B-B14F-4D97-AF65-F5344CB8AC3E}">
        <p14:creationId xmlns:p14="http://schemas.microsoft.com/office/powerpoint/2010/main" val="18631412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45D24A-46B1-41AA-88AD-979B318C16CA}" type="datetimeFigureOut">
              <a:rPr lang="en-IN" smtClean="0"/>
              <a:t>30-06-2022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7F275AF-62A1-4CE6-BCFA-5FCF4690FAF3}" type="slidenum">
              <a:rPr lang="en-IN" smtClean="0"/>
              <a:t>‹#›</a:t>
            </a:fld>
            <a:endParaRPr lang="en-IN"/>
          </a:p>
        </p:txBody>
      </p:sp>
    </p:spTree>
    <p:extLst>
      <p:ext uri="{BB962C8B-B14F-4D97-AF65-F5344CB8AC3E}">
        <p14:creationId xmlns:p14="http://schemas.microsoft.com/office/powerpoint/2010/main" val="39575477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45D24A-46B1-41AA-88AD-979B318C16CA}" type="datetimeFigureOut">
              <a:rPr lang="en-IN" smtClean="0"/>
              <a:t>30-06-2022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7F275AF-62A1-4CE6-BCFA-5FCF4690FAF3}" type="slidenum">
              <a:rPr lang="en-IN" smtClean="0"/>
              <a:t>‹#›</a:t>
            </a:fld>
            <a:endParaRPr lang="en-IN"/>
          </a:p>
        </p:txBody>
      </p:sp>
    </p:spTree>
    <p:extLst>
      <p:ext uri="{BB962C8B-B14F-4D97-AF65-F5344CB8AC3E}">
        <p14:creationId xmlns:p14="http://schemas.microsoft.com/office/powerpoint/2010/main" val="25707574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45D24A-46B1-41AA-88AD-979B318C16CA}" type="datetimeFigureOut">
              <a:rPr lang="en-IN" smtClean="0"/>
              <a:t>30-06-2022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F275AF-62A1-4CE6-BCFA-5FCF4690FAF3}" type="slidenum">
              <a:rPr lang="en-IN" smtClean="0"/>
              <a:t>‹#›</a:t>
            </a:fld>
            <a:endParaRPr lang="en-IN"/>
          </a:p>
        </p:txBody>
      </p:sp>
    </p:spTree>
    <p:extLst>
      <p:ext uri="{BB962C8B-B14F-4D97-AF65-F5344CB8AC3E}">
        <p14:creationId xmlns:p14="http://schemas.microsoft.com/office/powerpoint/2010/main" val="1584986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9567A-5A8F-A865-D727-B5E159A7837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953A604-415E-C5F9-C054-C53B0D8D1B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7D0D03-A7D5-3BED-CA78-81E4F9046025}"/>
              </a:ext>
            </a:extLst>
          </p:cNvPr>
          <p:cNvSpPr>
            <a:spLocks noGrp="1"/>
          </p:cNvSpPr>
          <p:nvPr>
            <p:ph type="dt" sz="half" idx="10"/>
          </p:nvPr>
        </p:nvSpPr>
        <p:spPr/>
        <p:txBody>
          <a:bodyPr/>
          <a:lstStyle/>
          <a:p>
            <a:fld id="{5DD1DC56-AEF9-4E8C-988F-B45A3770D657}" type="datetimeFigureOut">
              <a:rPr lang="en-IN" smtClean="0"/>
              <a:t>30-06-2022</a:t>
            </a:fld>
            <a:endParaRPr lang="en-IN"/>
          </a:p>
        </p:txBody>
      </p:sp>
      <p:sp>
        <p:nvSpPr>
          <p:cNvPr id="5" name="Footer Placeholder 4">
            <a:extLst>
              <a:ext uri="{FF2B5EF4-FFF2-40B4-BE49-F238E27FC236}">
                <a16:creationId xmlns:a16="http://schemas.microsoft.com/office/drawing/2014/main" id="{6F2BD4DA-6E11-A3C6-1B47-82DCAD2653A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52A137D-0D19-7A13-295E-3BBDEEE69C4B}"/>
              </a:ext>
            </a:extLst>
          </p:cNvPr>
          <p:cNvSpPr>
            <a:spLocks noGrp="1"/>
          </p:cNvSpPr>
          <p:nvPr>
            <p:ph type="sldNum" sz="quarter" idx="12"/>
          </p:nvPr>
        </p:nvSpPr>
        <p:spPr/>
        <p:txBody>
          <a:bodyPr/>
          <a:lstStyle/>
          <a:p>
            <a:fld id="{3D55AB5D-C009-49BE-93DE-1A178E209698}" type="slidenum">
              <a:rPr lang="en-IN" smtClean="0"/>
              <a:t>‹#›</a:t>
            </a:fld>
            <a:endParaRPr lang="en-IN"/>
          </a:p>
        </p:txBody>
      </p:sp>
    </p:spTree>
    <p:extLst>
      <p:ext uri="{BB962C8B-B14F-4D97-AF65-F5344CB8AC3E}">
        <p14:creationId xmlns:p14="http://schemas.microsoft.com/office/powerpoint/2010/main" val="29601910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45D24A-46B1-41AA-88AD-979B318C16CA}" type="datetimeFigureOut">
              <a:rPr lang="en-IN" smtClean="0"/>
              <a:t>30-06-2022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F275AF-62A1-4CE6-BCFA-5FCF4690FAF3}" type="slidenum">
              <a:rPr lang="en-IN" smtClean="0"/>
              <a:t>‹#›</a:t>
            </a:fld>
            <a:endParaRPr lang="en-IN"/>
          </a:p>
        </p:txBody>
      </p:sp>
    </p:spTree>
    <p:extLst>
      <p:ext uri="{BB962C8B-B14F-4D97-AF65-F5344CB8AC3E}">
        <p14:creationId xmlns:p14="http://schemas.microsoft.com/office/powerpoint/2010/main" val="31830626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45D24A-46B1-41AA-88AD-979B318C16CA}" type="datetimeFigureOut">
              <a:rPr lang="en-IN" smtClean="0"/>
              <a:t>30-06-2022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F275AF-62A1-4CE6-BCFA-5FCF4690FAF3}" type="slidenum">
              <a:rPr lang="en-IN" smtClean="0"/>
              <a:t>‹#›</a:t>
            </a:fld>
            <a:endParaRPr lang="en-IN"/>
          </a:p>
        </p:txBody>
      </p:sp>
    </p:spTree>
    <p:extLst>
      <p:ext uri="{BB962C8B-B14F-4D97-AF65-F5344CB8AC3E}">
        <p14:creationId xmlns:p14="http://schemas.microsoft.com/office/powerpoint/2010/main" val="29775971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45D24A-46B1-41AA-88AD-979B318C16CA}" type="datetimeFigureOut">
              <a:rPr lang="en-IN" smtClean="0"/>
              <a:t>30-06-2022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F275AF-62A1-4CE6-BCFA-5FCF4690FAF3}" type="slidenum">
              <a:rPr lang="en-IN" smtClean="0"/>
              <a:t>‹#›</a:t>
            </a:fld>
            <a:endParaRPr lang="en-IN"/>
          </a:p>
        </p:txBody>
      </p:sp>
    </p:spTree>
    <p:extLst>
      <p:ext uri="{BB962C8B-B14F-4D97-AF65-F5344CB8AC3E}">
        <p14:creationId xmlns:p14="http://schemas.microsoft.com/office/powerpoint/2010/main" val="37141696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45D24A-46B1-41AA-88AD-979B318C16CA}" type="datetimeFigureOut">
              <a:rPr lang="en-IN" smtClean="0"/>
              <a:t>30-06-2022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F275AF-62A1-4CE6-BCFA-5FCF4690FAF3}"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421143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45D24A-46B1-41AA-88AD-979B318C16CA}" type="datetimeFigureOut">
              <a:rPr lang="en-IN" smtClean="0"/>
              <a:t>30-06-2022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F275AF-62A1-4CE6-BCFA-5FCF4690FAF3}" type="slidenum">
              <a:rPr lang="en-IN" smtClean="0"/>
              <a:t>‹#›</a:t>
            </a:fld>
            <a:endParaRPr lang="en-IN"/>
          </a:p>
        </p:txBody>
      </p:sp>
    </p:spTree>
    <p:extLst>
      <p:ext uri="{BB962C8B-B14F-4D97-AF65-F5344CB8AC3E}">
        <p14:creationId xmlns:p14="http://schemas.microsoft.com/office/powerpoint/2010/main" val="35460083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E45D24A-46B1-41AA-88AD-979B318C16CA}" type="datetimeFigureOut">
              <a:rPr lang="en-IN" smtClean="0"/>
              <a:t>30-06-2022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7F275AF-62A1-4CE6-BCFA-5FCF4690FAF3}" type="slidenum">
              <a:rPr lang="en-IN" smtClean="0"/>
              <a:t>‹#›</a:t>
            </a:fld>
            <a:endParaRPr lang="en-IN"/>
          </a:p>
        </p:txBody>
      </p:sp>
    </p:spTree>
    <p:extLst>
      <p:ext uri="{BB962C8B-B14F-4D97-AF65-F5344CB8AC3E}">
        <p14:creationId xmlns:p14="http://schemas.microsoft.com/office/powerpoint/2010/main" val="36322689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E45D24A-46B1-41AA-88AD-979B318C16CA}" type="datetimeFigureOut">
              <a:rPr lang="en-IN" smtClean="0"/>
              <a:t>30-06-2022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7F275AF-62A1-4CE6-BCFA-5FCF4690FAF3}" type="slidenum">
              <a:rPr lang="en-IN" smtClean="0"/>
              <a:t>‹#›</a:t>
            </a:fld>
            <a:endParaRPr lang="en-IN"/>
          </a:p>
        </p:txBody>
      </p:sp>
    </p:spTree>
    <p:extLst>
      <p:ext uri="{BB962C8B-B14F-4D97-AF65-F5344CB8AC3E}">
        <p14:creationId xmlns:p14="http://schemas.microsoft.com/office/powerpoint/2010/main" val="4554601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45D24A-46B1-41AA-88AD-979B318C16CA}" type="datetimeFigureOut">
              <a:rPr lang="en-IN" smtClean="0"/>
              <a:t>30-06-2022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F275AF-62A1-4CE6-BCFA-5FCF4690FAF3}" type="slidenum">
              <a:rPr lang="en-IN" smtClean="0"/>
              <a:t>‹#›</a:t>
            </a:fld>
            <a:endParaRPr lang="en-IN"/>
          </a:p>
        </p:txBody>
      </p:sp>
    </p:spTree>
    <p:extLst>
      <p:ext uri="{BB962C8B-B14F-4D97-AF65-F5344CB8AC3E}">
        <p14:creationId xmlns:p14="http://schemas.microsoft.com/office/powerpoint/2010/main" val="40291373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45D24A-46B1-41AA-88AD-979B318C16CA}" type="datetimeFigureOut">
              <a:rPr lang="en-IN" smtClean="0"/>
              <a:t>30-06-2022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F275AF-62A1-4CE6-BCFA-5FCF4690FAF3}" type="slidenum">
              <a:rPr lang="en-IN" smtClean="0"/>
              <a:t>‹#›</a:t>
            </a:fld>
            <a:endParaRPr lang="en-IN"/>
          </a:p>
        </p:txBody>
      </p:sp>
    </p:spTree>
    <p:extLst>
      <p:ext uri="{BB962C8B-B14F-4D97-AF65-F5344CB8AC3E}">
        <p14:creationId xmlns:p14="http://schemas.microsoft.com/office/powerpoint/2010/main" val="2225479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C9459-B10F-749B-4D7C-CAA7C8FCD20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5F19365-9588-3EE1-1D43-1C491B8061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00F925-D155-F689-F3E5-F0BF95849F06}"/>
              </a:ext>
            </a:extLst>
          </p:cNvPr>
          <p:cNvSpPr>
            <a:spLocks noGrp="1"/>
          </p:cNvSpPr>
          <p:nvPr>
            <p:ph type="dt" sz="half" idx="10"/>
          </p:nvPr>
        </p:nvSpPr>
        <p:spPr/>
        <p:txBody>
          <a:bodyPr/>
          <a:lstStyle/>
          <a:p>
            <a:fld id="{5DD1DC56-AEF9-4E8C-988F-B45A3770D657}" type="datetimeFigureOut">
              <a:rPr lang="en-IN" smtClean="0"/>
              <a:t>30-06-2022</a:t>
            </a:fld>
            <a:endParaRPr lang="en-IN"/>
          </a:p>
        </p:txBody>
      </p:sp>
      <p:sp>
        <p:nvSpPr>
          <p:cNvPr id="5" name="Footer Placeholder 4">
            <a:extLst>
              <a:ext uri="{FF2B5EF4-FFF2-40B4-BE49-F238E27FC236}">
                <a16:creationId xmlns:a16="http://schemas.microsoft.com/office/drawing/2014/main" id="{FFF2242E-A764-9EA2-0D38-312DF0E879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3524270-F4A3-E892-2CAC-F1588F1E572A}"/>
              </a:ext>
            </a:extLst>
          </p:cNvPr>
          <p:cNvSpPr>
            <a:spLocks noGrp="1"/>
          </p:cNvSpPr>
          <p:nvPr>
            <p:ph type="sldNum" sz="quarter" idx="12"/>
          </p:nvPr>
        </p:nvSpPr>
        <p:spPr/>
        <p:txBody>
          <a:bodyPr/>
          <a:lstStyle/>
          <a:p>
            <a:fld id="{3D55AB5D-C009-49BE-93DE-1A178E209698}" type="slidenum">
              <a:rPr lang="en-IN" smtClean="0"/>
              <a:t>‹#›</a:t>
            </a:fld>
            <a:endParaRPr lang="en-IN"/>
          </a:p>
        </p:txBody>
      </p:sp>
    </p:spTree>
    <p:extLst>
      <p:ext uri="{BB962C8B-B14F-4D97-AF65-F5344CB8AC3E}">
        <p14:creationId xmlns:p14="http://schemas.microsoft.com/office/powerpoint/2010/main" val="476008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6EDAE-1168-B89B-0E8C-9F7960345B1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6737C03-EA70-ACD5-8F29-253CCA58F6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038353C-22DD-342F-20A4-53BD9FF5F1A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785A1AC-4850-8293-C594-2BC01436B93B}"/>
              </a:ext>
            </a:extLst>
          </p:cNvPr>
          <p:cNvSpPr>
            <a:spLocks noGrp="1"/>
          </p:cNvSpPr>
          <p:nvPr>
            <p:ph type="dt" sz="half" idx="10"/>
          </p:nvPr>
        </p:nvSpPr>
        <p:spPr/>
        <p:txBody>
          <a:bodyPr/>
          <a:lstStyle/>
          <a:p>
            <a:fld id="{5DD1DC56-AEF9-4E8C-988F-B45A3770D657}" type="datetimeFigureOut">
              <a:rPr lang="en-IN" smtClean="0"/>
              <a:t>30-06-2022</a:t>
            </a:fld>
            <a:endParaRPr lang="en-IN"/>
          </a:p>
        </p:txBody>
      </p:sp>
      <p:sp>
        <p:nvSpPr>
          <p:cNvPr id="6" name="Footer Placeholder 5">
            <a:extLst>
              <a:ext uri="{FF2B5EF4-FFF2-40B4-BE49-F238E27FC236}">
                <a16:creationId xmlns:a16="http://schemas.microsoft.com/office/drawing/2014/main" id="{47756FAC-191D-9899-22CD-5ADFC745357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974B080-73B2-B836-7946-5601E9A4BAAD}"/>
              </a:ext>
            </a:extLst>
          </p:cNvPr>
          <p:cNvSpPr>
            <a:spLocks noGrp="1"/>
          </p:cNvSpPr>
          <p:nvPr>
            <p:ph type="sldNum" sz="quarter" idx="12"/>
          </p:nvPr>
        </p:nvSpPr>
        <p:spPr/>
        <p:txBody>
          <a:bodyPr/>
          <a:lstStyle/>
          <a:p>
            <a:fld id="{3D55AB5D-C009-49BE-93DE-1A178E209698}" type="slidenum">
              <a:rPr lang="en-IN" smtClean="0"/>
              <a:t>‹#›</a:t>
            </a:fld>
            <a:endParaRPr lang="en-IN"/>
          </a:p>
        </p:txBody>
      </p:sp>
    </p:spTree>
    <p:extLst>
      <p:ext uri="{BB962C8B-B14F-4D97-AF65-F5344CB8AC3E}">
        <p14:creationId xmlns:p14="http://schemas.microsoft.com/office/powerpoint/2010/main" val="3762016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BB5B0-4BF4-4644-6ED7-64E57800D86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99225F3-2CD7-1DFD-5F18-DE361FFD6F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CC3466-9B59-C6DE-FF49-90060FD58B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8F5D77E-01E4-689B-E5CB-21AED6B957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402A59-FC7A-6CA6-F743-6870E56F68F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D497495-E8D0-0457-42F4-8D0AC94D9B92}"/>
              </a:ext>
            </a:extLst>
          </p:cNvPr>
          <p:cNvSpPr>
            <a:spLocks noGrp="1"/>
          </p:cNvSpPr>
          <p:nvPr>
            <p:ph type="dt" sz="half" idx="10"/>
          </p:nvPr>
        </p:nvSpPr>
        <p:spPr/>
        <p:txBody>
          <a:bodyPr/>
          <a:lstStyle/>
          <a:p>
            <a:fld id="{5DD1DC56-AEF9-4E8C-988F-B45A3770D657}" type="datetimeFigureOut">
              <a:rPr lang="en-IN" smtClean="0"/>
              <a:t>30-06-2022</a:t>
            </a:fld>
            <a:endParaRPr lang="en-IN"/>
          </a:p>
        </p:txBody>
      </p:sp>
      <p:sp>
        <p:nvSpPr>
          <p:cNvPr id="8" name="Footer Placeholder 7">
            <a:extLst>
              <a:ext uri="{FF2B5EF4-FFF2-40B4-BE49-F238E27FC236}">
                <a16:creationId xmlns:a16="http://schemas.microsoft.com/office/drawing/2014/main" id="{2DD580E9-E9AE-9100-45A0-F1060585ED1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18535A2-7EF8-D259-A666-C146DC6BF0CD}"/>
              </a:ext>
            </a:extLst>
          </p:cNvPr>
          <p:cNvSpPr>
            <a:spLocks noGrp="1"/>
          </p:cNvSpPr>
          <p:nvPr>
            <p:ph type="sldNum" sz="quarter" idx="12"/>
          </p:nvPr>
        </p:nvSpPr>
        <p:spPr/>
        <p:txBody>
          <a:bodyPr/>
          <a:lstStyle/>
          <a:p>
            <a:fld id="{3D55AB5D-C009-49BE-93DE-1A178E209698}" type="slidenum">
              <a:rPr lang="en-IN" smtClean="0"/>
              <a:t>‹#›</a:t>
            </a:fld>
            <a:endParaRPr lang="en-IN"/>
          </a:p>
        </p:txBody>
      </p:sp>
    </p:spTree>
    <p:extLst>
      <p:ext uri="{BB962C8B-B14F-4D97-AF65-F5344CB8AC3E}">
        <p14:creationId xmlns:p14="http://schemas.microsoft.com/office/powerpoint/2010/main" val="4209859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56513-65B7-7E5A-F1FE-F0C61DF6DA5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EA364C4-AF39-DB9D-4A6A-41938836297A}"/>
              </a:ext>
            </a:extLst>
          </p:cNvPr>
          <p:cNvSpPr>
            <a:spLocks noGrp="1"/>
          </p:cNvSpPr>
          <p:nvPr>
            <p:ph type="dt" sz="half" idx="10"/>
          </p:nvPr>
        </p:nvSpPr>
        <p:spPr/>
        <p:txBody>
          <a:bodyPr/>
          <a:lstStyle/>
          <a:p>
            <a:fld id="{5DD1DC56-AEF9-4E8C-988F-B45A3770D657}" type="datetimeFigureOut">
              <a:rPr lang="en-IN" smtClean="0"/>
              <a:t>30-06-2022</a:t>
            </a:fld>
            <a:endParaRPr lang="en-IN"/>
          </a:p>
        </p:txBody>
      </p:sp>
      <p:sp>
        <p:nvSpPr>
          <p:cNvPr id="4" name="Footer Placeholder 3">
            <a:extLst>
              <a:ext uri="{FF2B5EF4-FFF2-40B4-BE49-F238E27FC236}">
                <a16:creationId xmlns:a16="http://schemas.microsoft.com/office/drawing/2014/main" id="{690937CF-0891-0312-C8AD-2ED80B6BC64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84B0772-BDE0-EE86-8FEB-D8CD318AB5F5}"/>
              </a:ext>
            </a:extLst>
          </p:cNvPr>
          <p:cNvSpPr>
            <a:spLocks noGrp="1"/>
          </p:cNvSpPr>
          <p:nvPr>
            <p:ph type="sldNum" sz="quarter" idx="12"/>
          </p:nvPr>
        </p:nvSpPr>
        <p:spPr/>
        <p:txBody>
          <a:bodyPr/>
          <a:lstStyle/>
          <a:p>
            <a:fld id="{3D55AB5D-C009-49BE-93DE-1A178E209698}" type="slidenum">
              <a:rPr lang="en-IN" smtClean="0"/>
              <a:t>‹#›</a:t>
            </a:fld>
            <a:endParaRPr lang="en-IN"/>
          </a:p>
        </p:txBody>
      </p:sp>
    </p:spTree>
    <p:extLst>
      <p:ext uri="{BB962C8B-B14F-4D97-AF65-F5344CB8AC3E}">
        <p14:creationId xmlns:p14="http://schemas.microsoft.com/office/powerpoint/2010/main" val="2357534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A83BB4-96E0-07B1-4A9A-9871DCDFA1CE}"/>
              </a:ext>
            </a:extLst>
          </p:cNvPr>
          <p:cNvSpPr>
            <a:spLocks noGrp="1"/>
          </p:cNvSpPr>
          <p:nvPr>
            <p:ph type="dt" sz="half" idx="10"/>
          </p:nvPr>
        </p:nvSpPr>
        <p:spPr/>
        <p:txBody>
          <a:bodyPr/>
          <a:lstStyle/>
          <a:p>
            <a:fld id="{5DD1DC56-AEF9-4E8C-988F-B45A3770D657}" type="datetimeFigureOut">
              <a:rPr lang="en-IN" smtClean="0"/>
              <a:t>30-06-2022</a:t>
            </a:fld>
            <a:endParaRPr lang="en-IN"/>
          </a:p>
        </p:txBody>
      </p:sp>
      <p:sp>
        <p:nvSpPr>
          <p:cNvPr id="3" name="Footer Placeholder 2">
            <a:extLst>
              <a:ext uri="{FF2B5EF4-FFF2-40B4-BE49-F238E27FC236}">
                <a16:creationId xmlns:a16="http://schemas.microsoft.com/office/drawing/2014/main" id="{2925FAB4-439D-9A6E-D4FB-5CEC7A7D689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D471C39-7BAA-400D-3504-E2511F9FC7DA}"/>
              </a:ext>
            </a:extLst>
          </p:cNvPr>
          <p:cNvSpPr>
            <a:spLocks noGrp="1"/>
          </p:cNvSpPr>
          <p:nvPr>
            <p:ph type="sldNum" sz="quarter" idx="12"/>
          </p:nvPr>
        </p:nvSpPr>
        <p:spPr/>
        <p:txBody>
          <a:bodyPr/>
          <a:lstStyle/>
          <a:p>
            <a:fld id="{3D55AB5D-C009-49BE-93DE-1A178E209698}" type="slidenum">
              <a:rPr lang="en-IN" smtClean="0"/>
              <a:t>‹#›</a:t>
            </a:fld>
            <a:endParaRPr lang="en-IN"/>
          </a:p>
        </p:txBody>
      </p:sp>
    </p:spTree>
    <p:extLst>
      <p:ext uri="{BB962C8B-B14F-4D97-AF65-F5344CB8AC3E}">
        <p14:creationId xmlns:p14="http://schemas.microsoft.com/office/powerpoint/2010/main" val="1597440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7777A-A406-EB60-D0A3-64B4A6B71B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22C0E2E-9D77-3CE2-277E-5A4F58315B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5D8D8A-DDAF-4066-DEAD-7367D0E12F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123E3C-946F-A11F-DEE3-652FB6C34B1E}"/>
              </a:ext>
            </a:extLst>
          </p:cNvPr>
          <p:cNvSpPr>
            <a:spLocks noGrp="1"/>
          </p:cNvSpPr>
          <p:nvPr>
            <p:ph type="dt" sz="half" idx="10"/>
          </p:nvPr>
        </p:nvSpPr>
        <p:spPr/>
        <p:txBody>
          <a:bodyPr/>
          <a:lstStyle/>
          <a:p>
            <a:fld id="{5DD1DC56-AEF9-4E8C-988F-B45A3770D657}" type="datetimeFigureOut">
              <a:rPr lang="en-IN" smtClean="0"/>
              <a:t>30-06-2022</a:t>
            </a:fld>
            <a:endParaRPr lang="en-IN"/>
          </a:p>
        </p:txBody>
      </p:sp>
      <p:sp>
        <p:nvSpPr>
          <p:cNvPr id="6" name="Footer Placeholder 5">
            <a:extLst>
              <a:ext uri="{FF2B5EF4-FFF2-40B4-BE49-F238E27FC236}">
                <a16:creationId xmlns:a16="http://schemas.microsoft.com/office/drawing/2014/main" id="{53F46D54-8650-E2C8-7D0F-1E296F71CC7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8E637FC-ABE4-D6F5-CB79-D2580C9554DD}"/>
              </a:ext>
            </a:extLst>
          </p:cNvPr>
          <p:cNvSpPr>
            <a:spLocks noGrp="1"/>
          </p:cNvSpPr>
          <p:nvPr>
            <p:ph type="sldNum" sz="quarter" idx="12"/>
          </p:nvPr>
        </p:nvSpPr>
        <p:spPr/>
        <p:txBody>
          <a:bodyPr/>
          <a:lstStyle/>
          <a:p>
            <a:fld id="{3D55AB5D-C009-49BE-93DE-1A178E209698}" type="slidenum">
              <a:rPr lang="en-IN" smtClean="0"/>
              <a:t>‹#›</a:t>
            </a:fld>
            <a:endParaRPr lang="en-IN"/>
          </a:p>
        </p:txBody>
      </p:sp>
    </p:spTree>
    <p:extLst>
      <p:ext uri="{BB962C8B-B14F-4D97-AF65-F5344CB8AC3E}">
        <p14:creationId xmlns:p14="http://schemas.microsoft.com/office/powerpoint/2010/main" val="3829330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337B8-A5BA-7757-8E29-B31FC53BB3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7C478B5-D07E-D858-ED92-2B55BDDAF6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54DA934-2756-F0BB-C29A-53F4B17D9E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DF381D-B2DD-DE32-1524-077AF5DCCA6D}"/>
              </a:ext>
            </a:extLst>
          </p:cNvPr>
          <p:cNvSpPr>
            <a:spLocks noGrp="1"/>
          </p:cNvSpPr>
          <p:nvPr>
            <p:ph type="dt" sz="half" idx="10"/>
          </p:nvPr>
        </p:nvSpPr>
        <p:spPr/>
        <p:txBody>
          <a:bodyPr/>
          <a:lstStyle/>
          <a:p>
            <a:fld id="{5DD1DC56-AEF9-4E8C-988F-B45A3770D657}" type="datetimeFigureOut">
              <a:rPr lang="en-IN" smtClean="0"/>
              <a:t>30-06-2022</a:t>
            </a:fld>
            <a:endParaRPr lang="en-IN"/>
          </a:p>
        </p:txBody>
      </p:sp>
      <p:sp>
        <p:nvSpPr>
          <p:cNvPr id="6" name="Footer Placeholder 5">
            <a:extLst>
              <a:ext uri="{FF2B5EF4-FFF2-40B4-BE49-F238E27FC236}">
                <a16:creationId xmlns:a16="http://schemas.microsoft.com/office/drawing/2014/main" id="{B69DEB76-E1C6-F9BE-39DB-57C01368C2C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9844339-651C-0FE6-2A8C-E1F94948049D}"/>
              </a:ext>
            </a:extLst>
          </p:cNvPr>
          <p:cNvSpPr>
            <a:spLocks noGrp="1"/>
          </p:cNvSpPr>
          <p:nvPr>
            <p:ph type="sldNum" sz="quarter" idx="12"/>
          </p:nvPr>
        </p:nvSpPr>
        <p:spPr/>
        <p:txBody>
          <a:bodyPr/>
          <a:lstStyle/>
          <a:p>
            <a:fld id="{3D55AB5D-C009-49BE-93DE-1A178E209698}" type="slidenum">
              <a:rPr lang="en-IN" smtClean="0"/>
              <a:t>‹#›</a:t>
            </a:fld>
            <a:endParaRPr lang="en-IN"/>
          </a:p>
        </p:txBody>
      </p:sp>
    </p:spTree>
    <p:extLst>
      <p:ext uri="{BB962C8B-B14F-4D97-AF65-F5344CB8AC3E}">
        <p14:creationId xmlns:p14="http://schemas.microsoft.com/office/powerpoint/2010/main" val="4051255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E3EB5F-2B9A-4263-1550-B310808B21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F3BFFCF-F9F3-43C9-60E9-BF97EFCBDA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1EF3F00-1EF6-BE75-91D7-1BE6E54007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D1DC56-AEF9-4E8C-988F-B45A3770D657}" type="datetimeFigureOut">
              <a:rPr lang="en-IN" smtClean="0"/>
              <a:t>30-06-2022</a:t>
            </a:fld>
            <a:endParaRPr lang="en-IN"/>
          </a:p>
        </p:txBody>
      </p:sp>
      <p:sp>
        <p:nvSpPr>
          <p:cNvPr id="5" name="Footer Placeholder 4">
            <a:extLst>
              <a:ext uri="{FF2B5EF4-FFF2-40B4-BE49-F238E27FC236}">
                <a16:creationId xmlns:a16="http://schemas.microsoft.com/office/drawing/2014/main" id="{0573FFD3-F167-72D5-B214-8D197C0C97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A23B440-C24D-EBBE-7C42-9AE21F3F48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55AB5D-C009-49BE-93DE-1A178E209698}" type="slidenum">
              <a:rPr lang="en-IN" smtClean="0"/>
              <a:t>‹#›</a:t>
            </a:fld>
            <a:endParaRPr lang="en-IN"/>
          </a:p>
        </p:txBody>
      </p:sp>
    </p:spTree>
    <p:extLst>
      <p:ext uri="{BB962C8B-B14F-4D97-AF65-F5344CB8AC3E}">
        <p14:creationId xmlns:p14="http://schemas.microsoft.com/office/powerpoint/2010/main" val="16988995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E45D24A-46B1-41AA-88AD-979B318C16CA}" type="datetimeFigureOut">
              <a:rPr lang="en-IN" smtClean="0"/>
              <a:t>30-06-2022</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7F275AF-62A1-4CE6-BCFA-5FCF4690FAF3}" type="slidenum">
              <a:rPr lang="en-IN" smtClean="0"/>
              <a:t>‹#›</a:t>
            </a:fld>
            <a:endParaRPr lang="en-IN"/>
          </a:p>
        </p:txBody>
      </p:sp>
    </p:spTree>
    <p:extLst>
      <p:ext uri="{BB962C8B-B14F-4D97-AF65-F5344CB8AC3E}">
        <p14:creationId xmlns:p14="http://schemas.microsoft.com/office/powerpoint/2010/main" val="389845651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charts.helm.sh/stable" TargetMode="External"/><Relationship Id="rId1" Type="http://schemas.openxmlformats.org/officeDocument/2006/relationships/slideLayout" Target="../slideLayouts/slideLayout13.xml"/><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kubernetes.io/docs/tasks/tools/" TargetMode="Externa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kubernetes/minikube/releases/" TargetMode="Externa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8BBB5-BB58-34C4-BBA9-D948B7AA2228}"/>
              </a:ext>
            </a:extLst>
          </p:cNvPr>
          <p:cNvSpPr>
            <a:spLocks noGrp="1"/>
          </p:cNvSpPr>
          <p:nvPr>
            <p:ph type="ctrTitle"/>
          </p:nvPr>
        </p:nvSpPr>
        <p:spPr>
          <a:xfrm>
            <a:off x="3267142" y="1122218"/>
            <a:ext cx="5657715" cy="723569"/>
          </a:xfrm>
        </p:spPr>
        <p:txBody>
          <a:bodyPr>
            <a:noAutofit/>
          </a:bodyPr>
          <a:lstStyle/>
          <a:p>
            <a:pPr algn="ctr"/>
            <a:r>
              <a:rPr lang="en-IN" b="1" u="sng" dirty="0">
                <a:solidFill>
                  <a:srgbClr val="002060"/>
                </a:solidFill>
                <a:effectLst/>
                <a:latin typeface="Algerian" panose="04020705040A02060702" pitchFamily="82" charset="0"/>
              </a:rPr>
              <a:t>DevOps POC</a:t>
            </a:r>
            <a:endParaRPr lang="en-IN" b="1" u="sng" dirty="0">
              <a:solidFill>
                <a:srgbClr val="002060"/>
              </a:solidFill>
              <a:latin typeface="Algerian" panose="04020705040A02060702" pitchFamily="82" charset="0"/>
            </a:endParaRPr>
          </a:p>
        </p:txBody>
      </p:sp>
      <p:sp>
        <p:nvSpPr>
          <p:cNvPr id="3" name="Subtitle 2">
            <a:extLst>
              <a:ext uri="{FF2B5EF4-FFF2-40B4-BE49-F238E27FC236}">
                <a16:creationId xmlns:a16="http://schemas.microsoft.com/office/drawing/2014/main" id="{C02E12D9-BA84-605F-978E-A416C4FD7B4A}"/>
              </a:ext>
            </a:extLst>
          </p:cNvPr>
          <p:cNvSpPr>
            <a:spLocks noGrp="1"/>
          </p:cNvSpPr>
          <p:nvPr>
            <p:ph type="subTitle" idx="1"/>
          </p:nvPr>
        </p:nvSpPr>
        <p:spPr>
          <a:xfrm>
            <a:off x="2476471" y="2302626"/>
            <a:ext cx="8163820" cy="3333404"/>
          </a:xfrm>
        </p:spPr>
        <p:txBody>
          <a:bodyPr>
            <a:noAutofit/>
          </a:bodyPr>
          <a:lstStyle/>
          <a:p>
            <a:endParaRPr lang="en-IN" sz="1200" b="1"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457200" algn="l">
              <a:spcAft>
                <a:spcPts val="0"/>
              </a:spcAft>
            </a:pPr>
            <a:r>
              <a:rPr lang="en-IN" sz="1200" b="0" i="0" dirty="0">
                <a:solidFill>
                  <a:srgbClr val="222222"/>
                </a:solidFill>
                <a:effectLst/>
                <a:latin typeface="Calibri" panose="020F0502020204030204" pitchFamily="34" charset="0"/>
                <a:cs typeface="Calibri" panose="020F0502020204030204" pitchFamily="34" charset="0"/>
              </a:rPr>
              <a:t>·       </a:t>
            </a:r>
            <a:r>
              <a:rPr lang="en-IN" sz="1200" b="1" i="0" dirty="0">
                <a:solidFill>
                  <a:srgbClr val="000000"/>
                </a:solidFill>
                <a:effectLst/>
                <a:latin typeface="Calibri" panose="020F0502020204030204" pitchFamily="34" charset="0"/>
                <a:cs typeface="Calibri" panose="020F0502020204030204" pitchFamily="34" charset="0"/>
              </a:rPr>
              <a:t>Setup Kubernetes(minikube/Vagrant)</a:t>
            </a:r>
            <a:endParaRPr lang="en-IN" sz="1200" b="1" i="0" dirty="0">
              <a:solidFill>
                <a:srgbClr val="222222"/>
              </a:solidFill>
              <a:effectLst/>
              <a:latin typeface="Calibri" panose="020F0502020204030204" pitchFamily="34" charset="0"/>
              <a:cs typeface="Calibri" panose="020F0502020204030204" pitchFamily="34" charset="0"/>
            </a:endParaRPr>
          </a:p>
          <a:p>
            <a:pPr marL="457200" algn="l">
              <a:spcAft>
                <a:spcPts val="0"/>
              </a:spcAft>
            </a:pPr>
            <a:r>
              <a:rPr lang="en-IN" sz="1200" b="1" i="0" dirty="0">
                <a:solidFill>
                  <a:srgbClr val="222222"/>
                </a:solidFill>
                <a:effectLst/>
                <a:latin typeface="Calibri" panose="020F0502020204030204" pitchFamily="34" charset="0"/>
                <a:cs typeface="Calibri" panose="020F0502020204030204" pitchFamily="34" charset="0"/>
              </a:rPr>
              <a:t>·       </a:t>
            </a:r>
            <a:r>
              <a:rPr lang="en-IN" sz="1200" b="1" i="0" dirty="0">
                <a:solidFill>
                  <a:srgbClr val="000000"/>
                </a:solidFill>
                <a:effectLst/>
                <a:latin typeface="Calibri" panose="020F0502020204030204" pitchFamily="34" charset="0"/>
                <a:cs typeface="Calibri" panose="020F0502020204030204" pitchFamily="34" charset="0"/>
              </a:rPr>
              <a:t>Deploy any sample application to it and access outside.</a:t>
            </a:r>
            <a:endParaRPr lang="en-IN" sz="1200" b="1" i="0" dirty="0">
              <a:solidFill>
                <a:srgbClr val="222222"/>
              </a:solidFill>
              <a:effectLst/>
              <a:latin typeface="Calibri" panose="020F0502020204030204" pitchFamily="34" charset="0"/>
              <a:cs typeface="Calibri" panose="020F0502020204030204" pitchFamily="34" charset="0"/>
            </a:endParaRPr>
          </a:p>
          <a:p>
            <a:pPr marL="457200" algn="l">
              <a:spcAft>
                <a:spcPts val="0"/>
              </a:spcAft>
            </a:pPr>
            <a:r>
              <a:rPr lang="en-IN" sz="1200" b="1" i="0" dirty="0">
                <a:solidFill>
                  <a:srgbClr val="222222"/>
                </a:solidFill>
                <a:effectLst/>
                <a:latin typeface="Calibri" panose="020F0502020204030204" pitchFamily="34" charset="0"/>
                <a:cs typeface="Calibri" panose="020F0502020204030204" pitchFamily="34" charset="0"/>
              </a:rPr>
              <a:t>·       </a:t>
            </a:r>
            <a:r>
              <a:rPr lang="en-IN" sz="1200" b="1" i="0" dirty="0">
                <a:solidFill>
                  <a:srgbClr val="000000"/>
                </a:solidFill>
                <a:effectLst/>
                <a:latin typeface="Calibri" panose="020F0502020204030204" pitchFamily="34" charset="0"/>
                <a:cs typeface="Calibri" panose="020F0502020204030204" pitchFamily="34" charset="0"/>
              </a:rPr>
              <a:t>Setup Prometheus and Grafana into the Kubernetes Cluster</a:t>
            </a:r>
            <a:endParaRPr lang="en-IN" sz="1200" b="1" i="0" dirty="0">
              <a:solidFill>
                <a:srgbClr val="222222"/>
              </a:solidFill>
              <a:effectLst/>
              <a:latin typeface="Calibri" panose="020F0502020204030204" pitchFamily="34" charset="0"/>
              <a:cs typeface="Calibri" panose="020F0502020204030204" pitchFamily="34" charset="0"/>
            </a:endParaRPr>
          </a:p>
          <a:p>
            <a:pPr marL="457200" algn="l">
              <a:spcAft>
                <a:spcPts val="800"/>
              </a:spcAft>
            </a:pPr>
            <a:r>
              <a:rPr lang="en-IN" sz="1200" b="1" i="0" dirty="0">
                <a:solidFill>
                  <a:srgbClr val="222222"/>
                </a:solidFill>
                <a:effectLst/>
                <a:latin typeface="Calibri" panose="020F0502020204030204" pitchFamily="34" charset="0"/>
                <a:cs typeface="Calibri" panose="020F0502020204030204" pitchFamily="34" charset="0"/>
              </a:rPr>
              <a:t>·       </a:t>
            </a:r>
            <a:r>
              <a:rPr lang="en-IN" sz="1200" b="1" i="0" dirty="0">
                <a:solidFill>
                  <a:srgbClr val="000000"/>
                </a:solidFill>
                <a:effectLst/>
                <a:latin typeface="Calibri" panose="020F0502020204030204" pitchFamily="34" charset="0"/>
                <a:cs typeface="Calibri" panose="020F0502020204030204" pitchFamily="34" charset="0"/>
              </a:rPr>
              <a:t>Design dashboard in Grafana visualize deployed sample application CPU and memory status.</a:t>
            </a:r>
            <a:endParaRPr lang="en-IN" sz="1200" b="1"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IN" sz="1200" b="1"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algn="just"/>
            <a:r>
              <a:rPr lang="en-IN" sz="1200" b="1" cap="none"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IN" sz="1800" b="1" cap="none" dirty="0">
                <a:solidFill>
                  <a:schemeClr val="bg1"/>
                </a:solidFill>
                <a:latin typeface="Calibri" panose="020F0502020204030204" pitchFamily="34" charset="0"/>
                <a:ea typeface="Calibri" panose="020F0502020204030204" pitchFamily="34" charset="0"/>
                <a:cs typeface="Calibri" panose="020F0502020204030204" pitchFamily="34" charset="0"/>
              </a:rPr>
              <a:t>Submitted By—</a:t>
            </a:r>
          </a:p>
          <a:p>
            <a:pPr algn="just"/>
            <a:r>
              <a:rPr lang="en-IN" sz="1800" b="1" cap="none" dirty="0">
                <a:solidFill>
                  <a:schemeClr val="bg1"/>
                </a:solidFill>
                <a:latin typeface="Calibri" panose="020F0502020204030204" pitchFamily="34" charset="0"/>
                <a:ea typeface="Calibri" panose="020F0502020204030204" pitchFamily="34" charset="0"/>
                <a:cs typeface="Calibri" panose="020F0502020204030204" pitchFamily="34" charset="0"/>
              </a:rPr>
              <a:t>					Bhabajyoti Kalita</a:t>
            </a:r>
          </a:p>
          <a:p>
            <a:endParaRPr lang="en-IN" sz="12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38066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8BBB5-BB58-34C4-BBA9-D948B7AA2228}"/>
              </a:ext>
            </a:extLst>
          </p:cNvPr>
          <p:cNvSpPr>
            <a:spLocks noGrp="1"/>
          </p:cNvSpPr>
          <p:nvPr>
            <p:ph type="ctrTitle"/>
          </p:nvPr>
        </p:nvSpPr>
        <p:spPr>
          <a:xfrm>
            <a:off x="2261062" y="182879"/>
            <a:ext cx="8861368" cy="723569"/>
          </a:xfrm>
        </p:spPr>
        <p:txBody>
          <a:bodyPr>
            <a:noAutofit/>
          </a:bodyPr>
          <a:lstStyle/>
          <a:p>
            <a:r>
              <a:rPr lang="en-US" sz="2800" b="1" u="sng" dirty="0">
                <a:solidFill>
                  <a:srgbClr val="000000"/>
                </a:solidFill>
                <a:effectLst/>
                <a:latin typeface="Algerian" panose="04020705040A02060702" pitchFamily="82" charset="0"/>
              </a:rPr>
              <a:t>Deploying sample application to Kubernetes</a:t>
            </a:r>
            <a:endParaRPr lang="en-IN" sz="2800" b="1" u="sng" dirty="0">
              <a:latin typeface="Algerian" panose="04020705040A02060702" pitchFamily="82" charset="0"/>
            </a:endParaRPr>
          </a:p>
        </p:txBody>
      </p:sp>
      <p:sp>
        <p:nvSpPr>
          <p:cNvPr id="3" name="Subtitle 2">
            <a:extLst>
              <a:ext uri="{FF2B5EF4-FFF2-40B4-BE49-F238E27FC236}">
                <a16:creationId xmlns:a16="http://schemas.microsoft.com/office/drawing/2014/main" id="{C02E12D9-BA84-605F-978E-A416C4FD7B4A}"/>
              </a:ext>
            </a:extLst>
          </p:cNvPr>
          <p:cNvSpPr>
            <a:spLocks noGrp="1"/>
          </p:cNvSpPr>
          <p:nvPr>
            <p:ph type="subTitle" idx="1"/>
          </p:nvPr>
        </p:nvSpPr>
        <p:spPr>
          <a:xfrm>
            <a:off x="1844704" y="972589"/>
            <a:ext cx="9411692" cy="5722409"/>
          </a:xfrm>
        </p:spPr>
        <p:txBody>
          <a:bodyPr/>
          <a:lstStyle/>
          <a:p>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r>
              <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1) Create a folder with any name (For example: </a:t>
            </a:r>
            <a:r>
              <a:rPr lang="en-IN" sz="1400" cap="none"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demoapp</a:t>
            </a:r>
            <a:r>
              <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and open it in VS Code as admin.</a:t>
            </a:r>
          </a:p>
          <a:p>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r>
              <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2) Create the application file inside the folder (For example: </a:t>
            </a:r>
            <a:r>
              <a:rPr lang="en-IN" sz="1400" cap="none"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app.py</a:t>
            </a:r>
            <a:r>
              <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t>
            </a:r>
            <a:endPar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E6709521-E8A1-79D3-9B05-70B9EBD69D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1062" y="2645584"/>
            <a:ext cx="8824725" cy="3551228"/>
          </a:xfrm>
          <a:prstGeom prst="rect">
            <a:avLst/>
          </a:prstGeom>
        </p:spPr>
      </p:pic>
      <p:pic>
        <p:nvPicPr>
          <p:cNvPr id="10" name="Picture 9">
            <a:extLst>
              <a:ext uri="{FF2B5EF4-FFF2-40B4-BE49-F238E27FC236}">
                <a16:creationId xmlns:a16="http://schemas.microsoft.com/office/drawing/2014/main" id="{44A1C8F0-734F-F3FF-A3F3-9E0BFFF974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5023" y="906448"/>
            <a:ext cx="2808719" cy="1474578"/>
          </a:xfrm>
          <a:prstGeom prst="rect">
            <a:avLst/>
          </a:prstGeom>
        </p:spPr>
      </p:pic>
    </p:spTree>
    <p:extLst>
      <p:ext uri="{BB962C8B-B14F-4D97-AF65-F5344CB8AC3E}">
        <p14:creationId xmlns:p14="http://schemas.microsoft.com/office/powerpoint/2010/main" val="3569266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8BBB5-BB58-34C4-BBA9-D948B7AA2228}"/>
              </a:ext>
            </a:extLst>
          </p:cNvPr>
          <p:cNvSpPr>
            <a:spLocks noGrp="1"/>
          </p:cNvSpPr>
          <p:nvPr>
            <p:ph type="ctrTitle"/>
          </p:nvPr>
        </p:nvSpPr>
        <p:spPr>
          <a:xfrm>
            <a:off x="91440" y="1886988"/>
            <a:ext cx="45719" cy="133005"/>
          </a:xfrm>
        </p:spPr>
        <p:txBody>
          <a:bodyPr>
            <a:noAutofit/>
          </a:bodyPr>
          <a:lstStyle/>
          <a:p>
            <a:r>
              <a:rPr lang="en-IN" sz="2800" b="1" u="sng" dirty="0">
                <a:latin typeface="Algerian" panose="04020705040A02060702" pitchFamily="82" charset="0"/>
              </a:rPr>
              <a:t> </a:t>
            </a:r>
          </a:p>
        </p:txBody>
      </p:sp>
      <p:sp>
        <p:nvSpPr>
          <p:cNvPr id="3" name="Subtitle 2">
            <a:extLst>
              <a:ext uri="{FF2B5EF4-FFF2-40B4-BE49-F238E27FC236}">
                <a16:creationId xmlns:a16="http://schemas.microsoft.com/office/drawing/2014/main" id="{C02E12D9-BA84-605F-978E-A416C4FD7B4A}"/>
              </a:ext>
            </a:extLst>
          </p:cNvPr>
          <p:cNvSpPr>
            <a:spLocks noGrp="1"/>
          </p:cNvSpPr>
          <p:nvPr>
            <p:ph type="subTitle" idx="1"/>
          </p:nvPr>
        </p:nvSpPr>
        <p:spPr>
          <a:xfrm>
            <a:off x="1844703" y="182881"/>
            <a:ext cx="9946901" cy="6512118"/>
          </a:xfrm>
        </p:spPr>
        <p:txBody>
          <a:bodyPr/>
          <a:lstStyle/>
          <a:p>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r>
              <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rPr>
              <a:t>3</a:t>
            </a:r>
            <a:r>
              <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Create a </a:t>
            </a:r>
            <a:r>
              <a:rPr lang="en-IN" sz="1400" cap="none"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requirements.txt</a:t>
            </a:r>
            <a:r>
              <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file for it.</a:t>
            </a:r>
          </a:p>
          <a:p>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endPar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endPar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r>
              <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4) Create a </a:t>
            </a:r>
            <a:r>
              <a:rPr lang="en-IN" sz="1400" cap="none"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Dockerfile</a:t>
            </a:r>
            <a:r>
              <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for it.</a:t>
            </a:r>
          </a:p>
          <a:p>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2B7C63B4-8B07-F360-9708-46D85128F4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1161" y="1010611"/>
            <a:ext cx="8168176" cy="1998596"/>
          </a:xfrm>
          <a:prstGeom prst="rect">
            <a:avLst/>
          </a:prstGeom>
        </p:spPr>
      </p:pic>
      <p:pic>
        <p:nvPicPr>
          <p:cNvPr id="9" name="Picture 8">
            <a:extLst>
              <a:ext uri="{FF2B5EF4-FFF2-40B4-BE49-F238E27FC236}">
                <a16:creationId xmlns:a16="http://schemas.microsoft.com/office/drawing/2014/main" id="{5DE75680-A294-900F-1F51-D96DCD0151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1161" y="4188121"/>
            <a:ext cx="9152413" cy="2141406"/>
          </a:xfrm>
          <a:prstGeom prst="rect">
            <a:avLst/>
          </a:prstGeom>
        </p:spPr>
      </p:pic>
    </p:spTree>
    <p:extLst>
      <p:ext uri="{BB962C8B-B14F-4D97-AF65-F5344CB8AC3E}">
        <p14:creationId xmlns:p14="http://schemas.microsoft.com/office/powerpoint/2010/main" val="2140855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8BBB5-BB58-34C4-BBA9-D948B7AA2228}"/>
              </a:ext>
            </a:extLst>
          </p:cNvPr>
          <p:cNvSpPr>
            <a:spLocks noGrp="1"/>
          </p:cNvSpPr>
          <p:nvPr>
            <p:ph type="ctrTitle"/>
          </p:nvPr>
        </p:nvSpPr>
        <p:spPr>
          <a:xfrm>
            <a:off x="91440" y="1886988"/>
            <a:ext cx="45719" cy="133005"/>
          </a:xfrm>
        </p:spPr>
        <p:txBody>
          <a:bodyPr>
            <a:noAutofit/>
          </a:bodyPr>
          <a:lstStyle/>
          <a:p>
            <a:r>
              <a:rPr lang="en-IN" sz="2800" b="1" u="sng" dirty="0">
                <a:latin typeface="Algerian" panose="04020705040A02060702" pitchFamily="82" charset="0"/>
              </a:rPr>
              <a:t> </a:t>
            </a:r>
          </a:p>
        </p:txBody>
      </p:sp>
      <p:sp>
        <p:nvSpPr>
          <p:cNvPr id="3" name="Subtitle 2">
            <a:extLst>
              <a:ext uri="{FF2B5EF4-FFF2-40B4-BE49-F238E27FC236}">
                <a16:creationId xmlns:a16="http://schemas.microsoft.com/office/drawing/2014/main" id="{C02E12D9-BA84-605F-978E-A416C4FD7B4A}"/>
              </a:ext>
            </a:extLst>
          </p:cNvPr>
          <p:cNvSpPr>
            <a:spLocks noGrp="1"/>
          </p:cNvSpPr>
          <p:nvPr>
            <p:ph type="subTitle" idx="1"/>
          </p:nvPr>
        </p:nvSpPr>
        <p:spPr>
          <a:xfrm>
            <a:off x="1844703" y="182881"/>
            <a:ext cx="9946901" cy="6512118"/>
          </a:xfrm>
        </p:spPr>
        <p:txBody>
          <a:bodyPr/>
          <a:lstStyle/>
          <a:p>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r>
              <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5) Create a </a:t>
            </a:r>
            <a:r>
              <a:rPr lang="en-IN" sz="1400" cap="none"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deployment.yaml </a:t>
            </a:r>
            <a:r>
              <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file for it.</a:t>
            </a:r>
          </a:p>
          <a:p>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31525849-EA90-567D-B11D-F4302EAA4F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2695" y="1014151"/>
            <a:ext cx="6999966" cy="5561215"/>
          </a:xfrm>
          <a:prstGeom prst="rect">
            <a:avLst/>
          </a:prstGeom>
        </p:spPr>
      </p:pic>
    </p:spTree>
    <p:extLst>
      <p:ext uri="{BB962C8B-B14F-4D97-AF65-F5344CB8AC3E}">
        <p14:creationId xmlns:p14="http://schemas.microsoft.com/office/powerpoint/2010/main" val="42565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8BBB5-BB58-34C4-BBA9-D948B7AA2228}"/>
              </a:ext>
            </a:extLst>
          </p:cNvPr>
          <p:cNvSpPr>
            <a:spLocks noGrp="1"/>
          </p:cNvSpPr>
          <p:nvPr>
            <p:ph type="ctrTitle"/>
          </p:nvPr>
        </p:nvSpPr>
        <p:spPr>
          <a:xfrm>
            <a:off x="91440" y="1886988"/>
            <a:ext cx="45719" cy="133005"/>
          </a:xfrm>
        </p:spPr>
        <p:txBody>
          <a:bodyPr>
            <a:noAutofit/>
          </a:bodyPr>
          <a:lstStyle/>
          <a:p>
            <a:r>
              <a:rPr lang="en-IN" sz="2800" b="1" u="sng" dirty="0">
                <a:latin typeface="Algerian" panose="04020705040A02060702" pitchFamily="82" charset="0"/>
              </a:rPr>
              <a:t> </a:t>
            </a:r>
          </a:p>
        </p:txBody>
      </p:sp>
      <p:sp>
        <p:nvSpPr>
          <p:cNvPr id="3" name="Subtitle 2">
            <a:extLst>
              <a:ext uri="{FF2B5EF4-FFF2-40B4-BE49-F238E27FC236}">
                <a16:creationId xmlns:a16="http://schemas.microsoft.com/office/drawing/2014/main" id="{C02E12D9-BA84-605F-978E-A416C4FD7B4A}"/>
              </a:ext>
            </a:extLst>
          </p:cNvPr>
          <p:cNvSpPr>
            <a:spLocks noGrp="1"/>
          </p:cNvSpPr>
          <p:nvPr>
            <p:ph type="subTitle" idx="1"/>
          </p:nvPr>
        </p:nvSpPr>
        <p:spPr>
          <a:xfrm>
            <a:off x="1844703" y="182881"/>
            <a:ext cx="9946901" cy="6512118"/>
          </a:xfrm>
        </p:spPr>
        <p:txBody>
          <a:bodyPr/>
          <a:lstStyle/>
          <a:p>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r>
              <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6) Run the </a:t>
            </a:r>
            <a:r>
              <a:rPr lang="en-IN" sz="1400" cap="none"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docker build –t &lt;image-name&gt; . </a:t>
            </a:r>
            <a:r>
              <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command to create a docker image of the application.</a:t>
            </a:r>
          </a:p>
          <a:p>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endPar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endPar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endPar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r>
              <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rPr>
              <a:t>7) Run the </a:t>
            </a:r>
            <a:r>
              <a:rPr lang="en-IN" sz="1400" cap="none" dirty="0">
                <a:solidFill>
                  <a:srgbClr val="C00000"/>
                </a:solidFill>
                <a:latin typeface="Calibri" panose="020F0502020204030204" pitchFamily="34" charset="0"/>
                <a:ea typeface="Calibri" panose="020F0502020204030204" pitchFamily="34" charset="0"/>
                <a:cs typeface="Calibri" panose="020F0502020204030204" pitchFamily="34" charset="0"/>
              </a:rPr>
              <a:t>docker images </a:t>
            </a:r>
            <a:r>
              <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rPr>
              <a:t>command to view the list of images created.</a:t>
            </a:r>
          </a:p>
          <a:p>
            <a:endPar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2F877637-0F68-9B1F-005B-C067A9BBEC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7143" y="1144647"/>
            <a:ext cx="9521335" cy="2284353"/>
          </a:xfrm>
          <a:prstGeom prst="rect">
            <a:avLst/>
          </a:prstGeom>
        </p:spPr>
      </p:pic>
      <p:pic>
        <p:nvPicPr>
          <p:cNvPr id="11" name="Picture 10">
            <a:extLst>
              <a:ext uri="{FF2B5EF4-FFF2-40B4-BE49-F238E27FC236}">
                <a16:creationId xmlns:a16="http://schemas.microsoft.com/office/drawing/2014/main" id="{7767741A-D9AD-5E43-B307-84ECD99B95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8014" y="4492611"/>
            <a:ext cx="5852647" cy="2108740"/>
          </a:xfrm>
          <a:prstGeom prst="rect">
            <a:avLst/>
          </a:prstGeom>
        </p:spPr>
      </p:pic>
    </p:spTree>
    <p:extLst>
      <p:ext uri="{BB962C8B-B14F-4D97-AF65-F5344CB8AC3E}">
        <p14:creationId xmlns:p14="http://schemas.microsoft.com/office/powerpoint/2010/main" val="3963421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8BBB5-BB58-34C4-BBA9-D948B7AA2228}"/>
              </a:ext>
            </a:extLst>
          </p:cNvPr>
          <p:cNvSpPr>
            <a:spLocks noGrp="1"/>
          </p:cNvSpPr>
          <p:nvPr>
            <p:ph type="ctrTitle"/>
          </p:nvPr>
        </p:nvSpPr>
        <p:spPr>
          <a:xfrm>
            <a:off x="91440" y="1886988"/>
            <a:ext cx="45719" cy="133005"/>
          </a:xfrm>
        </p:spPr>
        <p:txBody>
          <a:bodyPr>
            <a:noAutofit/>
          </a:bodyPr>
          <a:lstStyle/>
          <a:p>
            <a:r>
              <a:rPr lang="en-IN" sz="2800" b="1" u="sng" dirty="0">
                <a:latin typeface="Algerian" panose="04020705040A02060702" pitchFamily="82" charset="0"/>
              </a:rPr>
              <a:t> </a:t>
            </a:r>
          </a:p>
        </p:txBody>
      </p:sp>
      <p:sp>
        <p:nvSpPr>
          <p:cNvPr id="3" name="Subtitle 2">
            <a:extLst>
              <a:ext uri="{FF2B5EF4-FFF2-40B4-BE49-F238E27FC236}">
                <a16:creationId xmlns:a16="http://schemas.microsoft.com/office/drawing/2014/main" id="{C02E12D9-BA84-605F-978E-A416C4FD7B4A}"/>
              </a:ext>
            </a:extLst>
          </p:cNvPr>
          <p:cNvSpPr>
            <a:spLocks noGrp="1"/>
          </p:cNvSpPr>
          <p:nvPr>
            <p:ph type="subTitle" idx="1"/>
          </p:nvPr>
        </p:nvSpPr>
        <p:spPr>
          <a:xfrm>
            <a:off x="1844703" y="182881"/>
            <a:ext cx="9946901" cy="6512118"/>
          </a:xfrm>
        </p:spPr>
        <p:txBody>
          <a:bodyPr/>
          <a:lstStyle/>
          <a:p>
            <a:endPar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rPr>
              <a:t>8) Run </a:t>
            </a:r>
            <a:r>
              <a:rPr lang="en-IN" sz="1400" cap="none" dirty="0">
                <a:solidFill>
                  <a:srgbClr val="C00000"/>
                </a:solidFill>
                <a:latin typeface="Calibri" panose="020F0502020204030204" pitchFamily="34" charset="0"/>
                <a:ea typeface="Calibri" panose="020F0502020204030204" pitchFamily="34" charset="0"/>
                <a:cs typeface="Calibri" panose="020F0502020204030204" pitchFamily="34" charset="0"/>
              </a:rPr>
              <a:t>docker run –d –t –name=“&lt; repository-name &gt;” &lt;repository-name&gt;:&lt;tag-name&gt; python &lt;app-name&gt; </a:t>
            </a:r>
            <a:r>
              <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rPr>
              <a:t>command to create a docker container of the image.</a:t>
            </a:r>
          </a:p>
          <a:p>
            <a:endPar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rPr>
              <a:t>9) Run the </a:t>
            </a:r>
            <a:r>
              <a:rPr lang="en-IN" sz="1400" cap="none" dirty="0">
                <a:solidFill>
                  <a:srgbClr val="C00000"/>
                </a:solidFill>
                <a:latin typeface="Calibri" panose="020F0502020204030204" pitchFamily="34" charset="0"/>
                <a:ea typeface="Calibri" panose="020F0502020204030204" pitchFamily="34" charset="0"/>
                <a:cs typeface="Calibri" panose="020F0502020204030204" pitchFamily="34" charset="0"/>
              </a:rPr>
              <a:t>docker ps –a</a:t>
            </a:r>
            <a:r>
              <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rPr>
              <a:t> command to view the list of containers created.</a:t>
            </a:r>
          </a:p>
          <a:p>
            <a:endPar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rPr>
              <a:t>10) Run </a:t>
            </a:r>
            <a:r>
              <a:rPr lang="en-IN" sz="1400" cap="none" dirty="0">
                <a:solidFill>
                  <a:srgbClr val="C00000"/>
                </a:solidFill>
                <a:latin typeface="Calibri" panose="020F0502020204030204" pitchFamily="34" charset="0"/>
                <a:ea typeface="Calibri" panose="020F0502020204030204" pitchFamily="34" charset="0"/>
                <a:cs typeface="Calibri" panose="020F0502020204030204" pitchFamily="34" charset="0"/>
              </a:rPr>
              <a:t>docker</a:t>
            </a:r>
            <a:r>
              <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IN" sz="1400" cap="none" dirty="0">
                <a:solidFill>
                  <a:srgbClr val="C00000"/>
                </a:solidFill>
                <a:latin typeface="Calibri" panose="020F0502020204030204" pitchFamily="34" charset="0"/>
                <a:ea typeface="Calibri" panose="020F0502020204030204" pitchFamily="34" charset="0"/>
                <a:cs typeface="Calibri" panose="020F0502020204030204" pitchFamily="34" charset="0"/>
              </a:rPr>
              <a:t>commit &lt;container-id&gt; &lt;dockerhub-username&gt;/&lt;image-name&gt; </a:t>
            </a:r>
            <a:r>
              <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rPr>
              <a:t>command to commit the changes in the local repository.</a:t>
            </a:r>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8E7A841A-1622-F3B0-5349-1CD670B098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0328" y="1197331"/>
            <a:ext cx="8176969" cy="1104996"/>
          </a:xfrm>
          <a:prstGeom prst="rect">
            <a:avLst/>
          </a:prstGeom>
        </p:spPr>
      </p:pic>
      <p:pic>
        <p:nvPicPr>
          <p:cNvPr id="9" name="Picture 8">
            <a:extLst>
              <a:ext uri="{FF2B5EF4-FFF2-40B4-BE49-F238E27FC236}">
                <a16:creationId xmlns:a16="http://schemas.microsoft.com/office/drawing/2014/main" id="{938DBF4E-C754-0EEE-A70E-30A7AA77EB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0328" y="4125441"/>
            <a:ext cx="9495343" cy="1676545"/>
          </a:xfrm>
          <a:prstGeom prst="rect">
            <a:avLst/>
          </a:prstGeom>
        </p:spPr>
      </p:pic>
    </p:spTree>
    <p:extLst>
      <p:ext uri="{BB962C8B-B14F-4D97-AF65-F5344CB8AC3E}">
        <p14:creationId xmlns:p14="http://schemas.microsoft.com/office/powerpoint/2010/main" val="272046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8BBB5-BB58-34C4-BBA9-D948B7AA2228}"/>
              </a:ext>
            </a:extLst>
          </p:cNvPr>
          <p:cNvSpPr>
            <a:spLocks noGrp="1"/>
          </p:cNvSpPr>
          <p:nvPr>
            <p:ph type="ctrTitle"/>
          </p:nvPr>
        </p:nvSpPr>
        <p:spPr>
          <a:xfrm>
            <a:off x="91440" y="1886988"/>
            <a:ext cx="45719" cy="133005"/>
          </a:xfrm>
        </p:spPr>
        <p:txBody>
          <a:bodyPr>
            <a:noAutofit/>
          </a:bodyPr>
          <a:lstStyle/>
          <a:p>
            <a:r>
              <a:rPr lang="en-IN" sz="2800" b="1" u="sng" dirty="0">
                <a:latin typeface="Algerian" panose="04020705040A02060702" pitchFamily="82" charset="0"/>
              </a:rPr>
              <a:t> </a:t>
            </a:r>
          </a:p>
        </p:txBody>
      </p:sp>
      <p:sp>
        <p:nvSpPr>
          <p:cNvPr id="3" name="Subtitle 2">
            <a:extLst>
              <a:ext uri="{FF2B5EF4-FFF2-40B4-BE49-F238E27FC236}">
                <a16:creationId xmlns:a16="http://schemas.microsoft.com/office/drawing/2014/main" id="{C02E12D9-BA84-605F-978E-A416C4FD7B4A}"/>
              </a:ext>
            </a:extLst>
          </p:cNvPr>
          <p:cNvSpPr>
            <a:spLocks noGrp="1"/>
          </p:cNvSpPr>
          <p:nvPr>
            <p:ph type="subTitle" idx="1"/>
          </p:nvPr>
        </p:nvSpPr>
        <p:spPr>
          <a:xfrm>
            <a:off x="1844703" y="182881"/>
            <a:ext cx="9946901" cy="6512118"/>
          </a:xfrm>
        </p:spPr>
        <p:txBody>
          <a:bodyPr/>
          <a:lstStyle/>
          <a:p>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r>
              <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11) Run </a:t>
            </a:r>
            <a:r>
              <a:rPr lang="en-IN" sz="1400" cap="none"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docker push </a:t>
            </a:r>
            <a:r>
              <a:rPr lang="en-IN" sz="1400" cap="none" dirty="0">
                <a:solidFill>
                  <a:srgbClr val="C00000"/>
                </a:solidFill>
                <a:latin typeface="Calibri" panose="020F0502020204030204" pitchFamily="34" charset="0"/>
                <a:ea typeface="Calibri" panose="020F0502020204030204" pitchFamily="34" charset="0"/>
                <a:cs typeface="Calibri" panose="020F0502020204030204" pitchFamily="34" charset="0"/>
              </a:rPr>
              <a:t>&lt;dockerhub-username&gt;/&lt;repository-name&gt; </a:t>
            </a:r>
            <a:r>
              <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rPr>
              <a:t>command to push the image from local repository to the dockerhub central repository.</a:t>
            </a:r>
          </a:p>
          <a:p>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endPar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endPar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endPar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r>
              <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rPr>
              <a:t>12) Run the </a:t>
            </a:r>
            <a:r>
              <a:rPr lang="en-IN" sz="1400" cap="none" dirty="0">
                <a:solidFill>
                  <a:srgbClr val="C00000"/>
                </a:solidFill>
                <a:latin typeface="Calibri" panose="020F0502020204030204" pitchFamily="34" charset="0"/>
                <a:ea typeface="Calibri" panose="020F0502020204030204" pitchFamily="34" charset="0"/>
                <a:cs typeface="Calibri" panose="020F0502020204030204" pitchFamily="34" charset="0"/>
              </a:rPr>
              <a:t>docker images </a:t>
            </a:r>
            <a:r>
              <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rPr>
              <a:t>command to view and verify whether the image is created or not.</a:t>
            </a:r>
          </a:p>
          <a:p>
            <a:endPar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136956DD-722C-8194-7251-B925AD89B1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5103" y="1253730"/>
            <a:ext cx="6767146" cy="2438611"/>
          </a:xfrm>
          <a:prstGeom prst="rect">
            <a:avLst/>
          </a:prstGeom>
        </p:spPr>
      </p:pic>
      <p:pic>
        <p:nvPicPr>
          <p:cNvPr id="9" name="Picture 8">
            <a:extLst>
              <a:ext uri="{FF2B5EF4-FFF2-40B4-BE49-F238E27FC236}">
                <a16:creationId xmlns:a16="http://schemas.microsoft.com/office/drawing/2014/main" id="{CF042821-B3C9-D265-3D3C-7361DF4EA0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6801" y="4763190"/>
            <a:ext cx="6933991" cy="1682007"/>
          </a:xfrm>
          <a:prstGeom prst="rect">
            <a:avLst/>
          </a:prstGeom>
        </p:spPr>
      </p:pic>
    </p:spTree>
    <p:extLst>
      <p:ext uri="{BB962C8B-B14F-4D97-AF65-F5344CB8AC3E}">
        <p14:creationId xmlns:p14="http://schemas.microsoft.com/office/powerpoint/2010/main" val="3348692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8BBB5-BB58-34C4-BBA9-D948B7AA2228}"/>
              </a:ext>
            </a:extLst>
          </p:cNvPr>
          <p:cNvSpPr>
            <a:spLocks noGrp="1"/>
          </p:cNvSpPr>
          <p:nvPr>
            <p:ph type="ctrTitle"/>
          </p:nvPr>
        </p:nvSpPr>
        <p:spPr>
          <a:xfrm>
            <a:off x="91440" y="1886988"/>
            <a:ext cx="45719" cy="133005"/>
          </a:xfrm>
        </p:spPr>
        <p:txBody>
          <a:bodyPr>
            <a:noAutofit/>
          </a:bodyPr>
          <a:lstStyle/>
          <a:p>
            <a:r>
              <a:rPr lang="en-IN" sz="2800" b="1" u="sng" dirty="0">
                <a:latin typeface="Algerian" panose="04020705040A02060702" pitchFamily="82" charset="0"/>
              </a:rPr>
              <a:t> </a:t>
            </a:r>
          </a:p>
        </p:txBody>
      </p:sp>
      <p:sp>
        <p:nvSpPr>
          <p:cNvPr id="3" name="Subtitle 2">
            <a:extLst>
              <a:ext uri="{FF2B5EF4-FFF2-40B4-BE49-F238E27FC236}">
                <a16:creationId xmlns:a16="http://schemas.microsoft.com/office/drawing/2014/main" id="{C02E12D9-BA84-605F-978E-A416C4FD7B4A}"/>
              </a:ext>
            </a:extLst>
          </p:cNvPr>
          <p:cNvSpPr>
            <a:spLocks noGrp="1"/>
          </p:cNvSpPr>
          <p:nvPr>
            <p:ph type="subTitle" idx="1"/>
          </p:nvPr>
        </p:nvSpPr>
        <p:spPr>
          <a:xfrm>
            <a:off x="1844703" y="182881"/>
            <a:ext cx="9946901" cy="6512118"/>
          </a:xfrm>
        </p:spPr>
        <p:txBody>
          <a:bodyPr/>
          <a:lstStyle/>
          <a:p>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r>
              <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rPr>
              <a:t>13</a:t>
            </a:r>
            <a:r>
              <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Run </a:t>
            </a:r>
            <a:r>
              <a:rPr lang="en-IN" sz="1400" cap="none"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kubectl apply –f deployment.yaml </a:t>
            </a:r>
            <a:r>
              <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command to </a:t>
            </a:r>
            <a:r>
              <a:rPr lang="en-US"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create Kubernetes resources defined in </a:t>
            </a:r>
            <a:r>
              <a:rPr lang="en-US" sz="1400" cap="none" dirty="0">
                <a:solidFill>
                  <a:schemeClr val="bg1"/>
                </a:solidFill>
                <a:latin typeface="Calibri" panose="020F0502020204030204" pitchFamily="34" charset="0"/>
                <a:ea typeface="Calibri" panose="020F0502020204030204" pitchFamily="34" charset="0"/>
                <a:cs typeface="Calibri" panose="020F0502020204030204" pitchFamily="34" charset="0"/>
              </a:rPr>
              <a:t>the </a:t>
            </a:r>
            <a:r>
              <a:rPr lang="en-US" sz="1400" cap="none" dirty="0">
                <a:solidFill>
                  <a:srgbClr val="C00000"/>
                </a:solidFill>
                <a:latin typeface="Calibri" panose="020F0502020204030204" pitchFamily="34" charset="0"/>
                <a:ea typeface="Calibri" panose="020F0502020204030204" pitchFamily="34" charset="0"/>
                <a:cs typeface="Calibri" panose="020F0502020204030204" pitchFamily="34" charset="0"/>
              </a:rPr>
              <a:t>deployment.yaml </a:t>
            </a:r>
            <a:r>
              <a:rPr lang="en-US"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file. </a:t>
            </a:r>
          </a:p>
          <a:p>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endPar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endPar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r>
              <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rPr>
              <a:t>14) Run </a:t>
            </a:r>
            <a:r>
              <a:rPr lang="en-IN" sz="1400" cap="none" dirty="0">
                <a:solidFill>
                  <a:srgbClr val="C00000"/>
                </a:solidFill>
                <a:latin typeface="Calibri" panose="020F0502020204030204" pitchFamily="34" charset="0"/>
                <a:ea typeface="Calibri" panose="020F0502020204030204" pitchFamily="34" charset="0"/>
                <a:cs typeface="Calibri" panose="020F0502020204030204" pitchFamily="34" charset="0"/>
              </a:rPr>
              <a:t>minikube dashboard </a:t>
            </a:r>
            <a:r>
              <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rPr>
              <a:t>command to open the Kubernetes dashboard and view the deployment.</a:t>
            </a:r>
          </a:p>
          <a:p>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EFE1DCC6-5188-06B0-0722-F12D190FBA2D}"/>
              </a:ext>
            </a:extLst>
          </p:cNvPr>
          <p:cNvPicPr>
            <a:picLocks noChangeAspect="1"/>
          </p:cNvPicPr>
          <p:nvPr/>
        </p:nvPicPr>
        <p:blipFill>
          <a:blip r:embed="rId2"/>
          <a:stretch>
            <a:fillRect/>
          </a:stretch>
        </p:blipFill>
        <p:spPr>
          <a:xfrm>
            <a:off x="2040413" y="3393444"/>
            <a:ext cx="9555480" cy="1698912"/>
          </a:xfrm>
          <a:prstGeom prst="rect">
            <a:avLst/>
          </a:prstGeom>
        </p:spPr>
      </p:pic>
      <p:pic>
        <p:nvPicPr>
          <p:cNvPr id="6" name="Picture 5">
            <a:extLst>
              <a:ext uri="{FF2B5EF4-FFF2-40B4-BE49-F238E27FC236}">
                <a16:creationId xmlns:a16="http://schemas.microsoft.com/office/drawing/2014/main" id="{046E5476-0CC0-92D1-B2F1-062D47CF16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9776" y="1050820"/>
            <a:ext cx="6430849" cy="1150102"/>
          </a:xfrm>
          <a:prstGeom prst="rect">
            <a:avLst/>
          </a:prstGeom>
        </p:spPr>
      </p:pic>
    </p:spTree>
    <p:extLst>
      <p:ext uri="{BB962C8B-B14F-4D97-AF65-F5344CB8AC3E}">
        <p14:creationId xmlns:p14="http://schemas.microsoft.com/office/powerpoint/2010/main" val="3041269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8BBB5-BB58-34C4-BBA9-D948B7AA2228}"/>
              </a:ext>
            </a:extLst>
          </p:cNvPr>
          <p:cNvSpPr>
            <a:spLocks noGrp="1"/>
          </p:cNvSpPr>
          <p:nvPr>
            <p:ph type="ctrTitle"/>
          </p:nvPr>
        </p:nvSpPr>
        <p:spPr>
          <a:xfrm>
            <a:off x="91440" y="1886988"/>
            <a:ext cx="45719" cy="133005"/>
          </a:xfrm>
        </p:spPr>
        <p:txBody>
          <a:bodyPr>
            <a:noAutofit/>
          </a:bodyPr>
          <a:lstStyle/>
          <a:p>
            <a:r>
              <a:rPr lang="en-IN" sz="2800" b="1" u="sng" dirty="0">
                <a:latin typeface="Algerian" panose="04020705040A02060702" pitchFamily="82" charset="0"/>
              </a:rPr>
              <a:t> </a:t>
            </a:r>
          </a:p>
        </p:txBody>
      </p:sp>
      <p:sp>
        <p:nvSpPr>
          <p:cNvPr id="3" name="Subtitle 2">
            <a:extLst>
              <a:ext uri="{FF2B5EF4-FFF2-40B4-BE49-F238E27FC236}">
                <a16:creationId xmlns:a16="http://schemas.microsoft.com/office/drawing/2014/main" id="{C02E12D9-BA84-605F-978E-A416C4FD7B4A}"/>
              </a:ext>
            </a:extLst>
          </p:cNvPr>
          <p:cNvSpPr>
            <a:spLocks noGrp="1"/>
          </p:cNvSpPr>
          <p:nvPr>
            <p:ph type="subTitle" idx="1"/>
          </p:nvPr>
        </p:nvSpPr>
        <p:spPr>
          <a:xfrm>
            <a:off x="311727" y="174567"/>
            <a:ext cx="11479878" cy="6520432"/>
          </a:xfrm>
        </p:spPr>
        <p:txBody>
          <a:bodyPr/>
          <a:lstStyle/>
          <a:p>
            <a:pPr algn="ctr"/>
            <a:r>
              <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IN" sz="1800" b="1" cap="none" dirty="0">
                <a:solidFill>
                  <a:schemeClr val="bg1"/>
                </a:solidFill>
                <a:effectLst/>
                <a:latin typeface="Arial Black" panose="020B0A04020102020204" pitchFamily="34" charset="0"/>
                <a:ea typeface="Calibri" panose="020F0502020204030204" pitchFamily="34" charset="0"/>
                <a:cs typeface="Calibri" panose="020F0502020204030204" pitchFamily="34" charset="0"/>
              </a:rPr>
              <a:t>Kubernetes Dashboard</a:t>
            </a:r>
            <a:endParaRPr lang="en-IN" sz="1800" b="1" cap="none" dirty="0">
              <a:solidFill>
                <a:schemeClr val="bg1"/>
              </a:solidFill>
              <a:latin typeface="Arial Black" panose="020B0A04020102020204" pitchFamily="34" charset="0"/>
              <a:ea typeface="Calibri" panose="020F0502020204030204" pitchFamily="34" charset="0"/>
              <a:cs typeface="Calibri" panose="020F0502020204030204" pitchFamily="34" charset="0"/>
            </a:endParaRPr>
          </a:p>
          <a:p>
            <a:endParaRPr lang="en-IN" sz="1800" b="1" cap="none" dirty="0">
              <a:solidFill>
                <a:schemeClr val="bg1"/>
              </a:solidFill>
              <a:effectLst/>
              <a:latin typeface="Arial Black" panose="020B0A0402010202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B045F6AC-6001-AF65-70DA-0162F3F851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4441" y="682163"/>
            <a:ext cx="10557164" cy="5938405"/>
          </a:xfrm>
          <a:prstGeom prst="rect">
            <a:avLst/>
          </a:prstGeom>
        </p:spPr>
      </p:pic>
    </p:spTree>
    <p:extLst>
      <p:ext uri="{BB962C8B-B14F-4D97-AF65-F5344CB8AC3E}">
        <p14:creationId xmlns:p14="http://schemas.microsoft.com/office/powerpoint/2010/main" val="1355449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FAB88-6B15-3ECE-4E6D-9C6E5DD7B622}"/>
              </a:ext>
            </a:extLst>
          </p:cNvPr>
          <p:cNvSpPr>
            <a:spLocks noGrp="1"/>
          </p:cNvSpPr>
          <p:nvPr>
            <p:ph type="title"/>
          </p:nvPr>
        </p:nvSpPr>
        <p:spPr>
          <a:xfrm flipH="1">
            <a:off x="0" y="5311595"/>
            <a:ext cx="45719" cy="79751"/>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54AE99DC-567D-58E5-306C-EF9BEADA73DA}"/>
              </a:ext>
            </a:extLst>
          </p:cNvPr>
          <p:cNvSpPr>
            <a:spLocks noGrp="1"/>
          </p:cNvSpPr>
          <p:nvPr>
            <p:ph idx="1"/>
          </p:nvPr>
        </p:nvSpPr>
        <p:spPr>
          <a:xfrm>
            <a:off x="961707" y="907523"/>
            <a:ext cx="9905999" cy="5705793"/>
          </a:xfrm>
        </p:spPr>
        <p:txBody>
          <a:bodyPr/>
          <a:lstStyle/>
          <a:p>
            <a:pPr marL="0" indent="0">
              <a:buNone/>
            </a:pPr>
            <a:r>
              <a:rPr lang="en-IN" dirty="0"/>
              <a:t> </a:t>
            </a:r>
          </a:p>
        </p:txBody>
      </p:sp>
      <p:sp>
        <p:nvSpPr>
          <p:cNvPr id="4" name="Title 1">
            <a:extLst>
              <a:ext uri="{FF2B5EF4-FFF2-40B4-BE49-F238E27FC236}">
                <a16:creationId xmlns:a16="http://schemas.microsoft.com/office/drawing/2014/main" id="{715C6CEF-D284-F7B7-969F-2E6604AC2A39}"/>
              </a:ext>
            </a:extLst>
          </p:cNvPr>
          <p:cNvSpPr txBox="1">
            <a:spLocks/>
          </p:cNvSpPr>
          <p:nvPr/>
        </p:nvSpPr>
        <p:spPr>
          <a:xfrm>
            <a:off x="1955078" y="412022"/>
            <a:ext cx="8861368" cy="72356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sng" strike="noStrike" kern="1200" cap="all" spc="0" normalizeH="0" baseline="0" noProof="0">
                <a:ln>
                  <a:noFill/>
                </a:ln>
                <a:solidFill>
                  <a:srgbClr val="000000"/>
                </a:solidFill>
                <a:effectLst/>
                <a:uLnTx/>
                <a:uFillTx/>
                <a:latin typeface="Algerian" panose="04020705040A02060702" pitchFamily="82" charset="0"/>
                <a:ea typeface="+mj-ea"/>
                <a:cs typeface="+mj-cs"/>
              </a:rPr>
              <a:t>Accessing kubernetes service from outside</a:t>
            </a:r>
            <a:endParaRPr kumimoji="0" lang="en-IN" sz="2800" b="1" i="0" u="sng" strike="noStrike" kern="1200" cap="all" spc="0" normalizeH="0" baseline="0" noProof="0" dirty="0">
              <a:ln>
                <a:noFill/>
              </a:ln>
              <a:solidFill>
                <a:prstClr val="white"/>
              </a:solidFill>
              <a:effectLst/>
              <a:uLnTx/>
              <a:uFillTx/>
              <a:latin typeface="Algerian" panose="04020705040A02060702" pitchFamily="82" charset="0"/>
              <a:ea typeface="+mj-ea"/>
              <a:cs typeface="+mj-cs"/>
            </a:endParaRPr>
          </a:p>
        </p:txBody>
      </p:sp>
      <p:sp>
        <p:nvSpPr>
          <p:cNvPr id="5" name="Subtitle 2">
            <a:extLst>
              <a:ext uri="{FF2B5EF4-FFF2-40B4-BE49-F238E27FC236}">
                <a16:creationId xmlns:a16="http://schemas.microsoft.com/office/drawing/2014/main" id="{7CCF9197-9C10-EFF7-49B7-697D20C48ED3}"/>
              </a:ext>
            </a:extLst>
          </p:cNvPr>
          <p:cNvSpPr txBox="1">
            <a:spLocks/>
          </p:cNvSpPr>
          <p:nvPr/>
        </p:nvSpPr>
        <p:spPr>
          <a:xfrm>
            <a:off x="1485643" y="1135591"/>
            <a:ext cx="9411692" cy="572240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endParaRPr kumimoji="0" lang="en-IN"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r>
              <a:rPr kumimoji="0" lang="en-IN"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1) Open the folder that contains the application files in VS Code.</a:t>
            </a:r>
          </a:p>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endParaRPr kumimoji="0" lang="en-IN"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r>
              <a:rPr kumimoji="0" lang="en-IN"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2) Run </a:t>
            </a:r>
            <a:r>
              <a:rPr kumimoji="0" lang="en-IN" sz="1400" b="0" i="0"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Calibri" panose="020F0502020204030204" pitchFamily="34" charset="0"/>
              </a:rPr>
              <a:t>kubectl create deployment &lt;service-name&gt; --image=&lt;image-name&gt;:&lt;tag-name&gt; </a:t>
            </a:r>
            <a:r>
              <a:rPr kumimoji="0" lang="en-IN"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command to create a deployment.</a:t>
            </a: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endParaRPr kumimoji="0" lang="en-IN"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endParaRPr kumimoji="0" lang="en-IN"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endParaRPr kumimoji="0" lang="en-IN"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endParaRPr kumimoji="0" lang="en-IN"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r>
              <a:rPr kumimoji="0" lang="en-IN"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3) Run </a:t>
            </a:r>
            <a:r>
              <a:rPr kumimoji="0" lang="en-IN" sz="1400" b="0" i="0"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Calibri" panose="020F0502020204030204" pitchFamily="34" charset="0"/>
              </a:rPr>
              <a:t>kubectl expose deployment &lt;service-name&gt; --type=NodePort –port=4200 </a:t>
            </a:r>
            <a:r>
              <a:rPr kumimoji="0" lang="en-IN"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to expose the created Kubernetes service as a new Kubernetes service.</a:t>
            </a: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endParaRPr kumimoji="0" lang="en-IN"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endParaRPr kumimoji="0" lang="en-IN"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38615181-3514-F571-F14C-87D6A71195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5078" y="2805648"/>
            <a:ext cx="8504657" cy="1120237"/>
          </a:xfrm>
          <a:prstGeom prst="rect">
            <a:avLst/>
          </a:prstGeom>
        </p:spPr>
      </p:pic>
      <p:pic>
        <p:nvPicPr>
          <p:cNvPr id="7" name="Picture 6">
            <a:extLst>
              <a:ext uri="{FF2B5EF4-FFF2-40B4-BE49-F238E27FC236}">
                <a16:creationId xmlns:a16="http://schemas.microsoft.com/office/drawing/2014/main" id="{ED8FB12D-DCE5-3041-3081-DD169C0F83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2505" y="5112122"/>
            <a:ext cx="8397968" cy="1265030"/>
          </a:xfrm>
          <a:prstGeom prst="rect">
            <a:avLst/>
          </a:prstGeom>
        </p:spPr>
      </p:pic>
    </p:spTree>
    <p:extLst>
      <p:ext uri="{BB962C8B-B14F-4D97-AF65-F5344CB8AC3E}">
        <p14:creationId xmlns:p14="http://schemas.microsoft.com/office/powerpoint/2010/main" val="42946412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FAB88-6B15-3ECE-4E6D-9C6E5DD7B622}"/>
              </a:ext>
            </a:extLst>
          </p:cNvPr>
          <p:cNvSpPr>
            <a:spLocks noGrp="1"/>
          </p:cNvSpPr>
          <p:nvPr>
            <p:ph type="title"/>
          </p:nvPr>
        </p:nvSpPr>
        <p:spPr>
          <a:xfrm flipH="1">
            <a:off x="272734" y="5614467"/>
            <a:ext cx="45719" cy="54813"/>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54AE99DC-567D-58E5-306C-EF9BEADA73DA}"/>
              </a:ext>
            </a:extLst>
          </p:cNvPr>
          <p:cNvSpPr>
            <a:spLocks noGrp="1"/>
          </p:cNvSpPr>
          <p:nvPr>
            <p:ph idx="1"/>
          </p:nvPr>
        </p:nvSpPr>
        <p:spPr>
          <a:xfrm>
            <a:off x="1041660" y="665369"/>
            <a:ext cx="9905999" cy="5963488"/>
          </a:xfrm>
        </p:spPr>
        <p:txBody>
          <a:bodyPr/>
          <a:lstStyle/>
          <a:p>
            <a:pPr marL="0" indent="0">
              <a:buNone/>
            </a:pPr>
            <a:r>
              <a:rPr lang="en-IN" dirty="0"/>
              <a:t> </a:t>
            </a:r>
          </a:p>
        </p:txBody>
      </p:sp>
      <p:sp>
        <p:nvSpPr>
          <p:cNvPr id="4" name="Title 1">
            <a:extLst>
              <a:ext uri="{FF2B5EF4-FFF2-40B4-BE49-F238E27FC236}">
                <a16:creationId xmlns:a16="http://schemas.microsoft.com/office/drawing/2014/main" id="{5DB2676B-6DCA-9876-7B92-1723DF627D31}"/>
              </a:ext>
            </a:extLst>
          </p:cNvPr>
          <p:cNvSpPr txBox="1">
            <a:spLocks/>
          </p:cNvSpPr>
          <p:nvPr/>
        </p:nvSpPr>
        <p:spPr>
          <a:xfrm>
            <a:off x="166255" y="4862946"/>
            <a:ext cx="83127" cy="1080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800" b="1" i="0" u="sng" strike="noStrike" kern="1200" cap="all" spc="0" normalizeH="0" baseline="0" noProof="0">
                <a:ln>
                  <a:noFill/>
                </a:ln>
                <a:solidFill>
                  <a:prstClr val="white"/>
                </a:solidFill>
                <a:effectLst/>
                <a:uLnTx/>
                <a:uFillTx/>
                <a:latin typeface="Algerian" panose="04020705040A02060702" pitchFamily="82" charset="0"/>
                <a:ea typeface="+mj-ea"/>
                <a:cs typeface="+mj-cs"/>
              </a:rPr>
              <a:t> </a:t>
            </a:r>
            <a:endParaRPr kumimoji="0" lang="en-IN" sz="2800" b="1" i="0" u="sng" strike="noStrike" kern="1200" cap="all" spc="0" normalizeH="0" baseline="0" noProof="0" dirty="0">
              <a:ln>
                <a:noFill/>
              </a:ln>
              <a:solidFill>
                <a:prstClr val="white"/>
              </a:solidFill>
              <a:effectLst/>
              <a:uLnTx/>
              <a:uFillTx/>
              <a:latin typeface="Algerian" panose="04020705040A02060702" pitchFamily="82" charset="0"/>
              <a:ea typeface="+mj-ea"/>
              <a:cs typeface="+mj-cs"/>
            </a:endParaRPr>
          </a:p>
        </p:txBody>
      </p:sp>
      <p:sp>
        <p:nvSpPr>
          <p:cNvPr id="5" name="Subtitle 2">
            <a:extLst>
              <a:ext uri="{FF2B5EF4-FFF2-40B4-BE49-F238E27FC236}">
                <a16:creationId xmlns:a16="http://schemas.microsoft.com/office/drawing/2014/main" id="{7D3F19E8-4197-41C3-C18D-B9EBF9E4323F}"/>
              </a:ext>
            </a:extLst>
          </p:cNvPr>
          <p:cNvSpPr txBox="1">
            <a:spLocks/>
          </p:cNvSpPr>
          <p:nvPr/>
        </p:nvSpPr>
        <p:spPr>
          <a:xfrm>
            <a:off x="1244341" y="229143"/>
            <a:ext cx="9411692" cy="650416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endParaRPr kumimoji="0" lang="en-IN"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r>
              <a:rPr kumimoji="0" lang="en-IN"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4) Run </a:t>
            </a:r>
            <a:r>
              <a:rPr kumimoji="0" lang="en-IN" sz="1400" b="0" i="0"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Calibri" panose="020F0502020204030204" pitchFamily="34" charset="0"/>
              </a:rPr>
              <a:t>kubectl port-forward service/&lt;service-name&gt; 5000:4200</a:t>
            </a:r>
            <a:r>
              <a:rPr kumimoji="0" lang="en-IN"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to set up a proxy that will forward all traffic from a local port that we specify to a port associated with the Pod that we determine.</a:t>
            </a: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5) Go to a browser and type </a:t>
            </a:r>
            <a:r>
              <a:rPr kumimoji="0" lang="en-US" sz="1400" b="0" i="0"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Calibri" panose="020F0502020204030204" pitchFamily="34" charset="0"/>
              </a:rPr>
              <a:t>127.0.0.1:5000</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as the url and press Enter to access the service.</a:t>
            </a:r>
            <a:endParaRPr kumimoji="0" lang="en-IN"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ACD74BB7-643D-40FB-2BC9-C5CE0B1DE2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6664" y="1307123"/>
            <a:ext cx="7399661" cy="1234547"/>
          </a:xfrm>
          <a:prstGeom prst="rect">
            <a:avLst/>
          </a:prstGeom>
        </p:spPr>
      </p:pic>
      <p:pic>
        <p:nvPicPr>
          <p:cNvPr id="7" name="Picture 6">
            <a:extLst>
              <a:ext uri="{FF2B5EF4-FFF2-40B4-BE49-F238E27FC236}">
                <a16:creationId xmlns:a16="http://schemas.microsoft.com/office/drawing/2014/main" id="{D344C8E6-86AC-B112-3FEB-4B550D0992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5032" y="3271668"/>
            <a:ext cx="3788500" cy="1325350"/>
          </a:xfrm>
          <a:prstGeom prst="rect">
            <a:avLst/>
          </a:prstGeom>
        </p:spPr>
      </p:pic>
      <p:pic>
        <p:nvPicPr>
          <p:cNvPr id="8" name="Picture 7">
            <a:extLst>
              <a:ext uri="{FF2B5EF4-FFF2-40B4-BE49-F238E27FC236}">
                <a16:creationId xmlns:a16="http://schemas.microsoft.com/office/drawing/2014/main" id="{05DBE34C-FC94-7B60-95D3-74BDF33D50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7605" y="4819550"/>
            <a:ext cx="3388395" cy="1600423"/>
          </a:xfrm>
          <a:prstGeom prst="rect">
            <a:avLst/>
          </a:prstGeom>
        </p:spPr>
      </p:pic>
      <p:pic>
        <p:nvPicPr>
          <p:cNvPr id="9" name="Picture 8">
            <a:extLst>
              <a:ext uri="{FF2B5EF4-FFF2-40B4-BE49-F238E27FC236}">
                <a16:creationId xmlns:a16="http://schemas.microsoft.com/office/drawing/2014/main" id="{22F2E439-3464-DE45-048F-26B46FB24B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1771" y="4807081"/>
            <a:ext cx="3532212" cy="1600423"/>
          </a:xfrm>
          <a:prstGeom prst="rect">
            <a:avLst/>
          </a:prstGeom>
        </p:spPr>
      </p:pic>
    </p:spTree>
    <p:extLst>
      <p:ext uri="{BB962C8B-B14F-4D97-AF65-F5344CB8AC3E}">
        <p14:creationId xmlns:p14="http://schemas.microsoft.com/office/powerpoint/2010/main" val="1539025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8BBB5-BB58-34C4-BBA9-D948B7AA2228}"/>
              </a:ext>
            </a:extLst>
          </p:cNvPr>
          <p:cNvSpPr>
            <a:spLocks noGrp="1"/>
          </p:cNvSpPr>
          <p:nvPr>
            <p:ph type="ctrTitle"/>
          </p:nvPr>
        </p:nvSpPr>
        <p:spPr>
          <a:xfrm>
            <a:off x="2536466" y="397564"/>
            <a:ext cx="8325016" cy="723569"/>
          </a:xfrm>
        </p:spPr>
        <p:txBody>
          <a:bodyPr>
            <a:noAutofit/>
          </a:bodyPr>
          <a:lstStyle/>
          <a:p>
            <a:r>
              <a:rPr lang="en-IN" sz="3200" b="1" u="sng" dirty="0">
                <a:solidFill>
                  <a:srgbClr val="000000"/>
                </a:solidFill>
                <a:effectLst/>
                <a:latin typeface="Algerian" panose="04020705040A02060702" pitchFamily="82" charset="0"/>
              </a:rPr>
              <a:t>Setting  up Kubernetes (minikube)</a:t>
            </a:r>
            <a:endParaRPr lang="en-IN" sz="3200" b="1" u="sng" dirty="0">
              <a:latin typeface="Algerian" panose="04020705040A02060702" pitchFamily="82" charset="0"/>
            </a:endParaRPr>
          </a:p>
        </p:txBody>
      </p:sp>
      <p:sp>
        <p:nvSpPr>
          <p:cNvPr id="3" name="Subtitle 2">
            <a:extLst>
              <a:ext uri="{FF2B5EF4-FFF2-40B4-BE49-F238E27FC236}">
                <a16:creationId xmlns:a16="http://schemas.microsoft.com/office/drawing/2014/main" id="{C02E12D9-BA84-605F-978E-A416C4FD7B4A}"/>
              </a:ext>
            </a:extLst>
          </p:cNvPr>
          <p:cNvSpPr>
            <a:spLocks noGrp="1"/>
          </p:cNvSpPr>
          <p:nvPr>
            <p:ph type="subTitle" idx="1"/>
          </p:nvPr>
        </p:nvSpPr>
        <p:spPr>
          <a:xfrm>
            <a:off x="1844704" y="1582405"/>
            <a:ext cx="9411692" cy="5112593"/>
          </a:xfrm>
        </p:spPr>
        <p:txBody>
          <a:bodyPr/>
          <a:lstStyle/>
          <a:p>
            <a:r>
              <a:rPr lang="en-IN" sz="1400" b="1"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Kubernetes</a:t>
            </a:r>
            <a:r>
              <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also known as k8s, is an open-source system for automating deployment, scaling, and management of containerized applications. </a:t>
            </a:r>
            <a:r>
              <a:rPr lang="en-US"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It is a portable, extensible open-source platform for managing containerized workloads and services, that facilitates both declarative configuration and automation, letting us run distributed systems resiliently, with scaling and failover for our application.</a:t>
            </a:r>
          </a:p>
          <a:p>
            <a:r>
              <a:rPr lang="en-IN" sz="1400" b="1"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rPr>
              <a:t>	Minikube</a:t>
            </a:r>
            <a:r>
              <a:rPr lang="en-IN" sz="1400"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rPr>
              <a:t> is a tool that lets us run kubernetes locally. Minikube runs a single-node kubernetes cluster on our personal computer so that we can try out kubernetes, or for daily development work. </a:t>
            </a:r>
            <a:r>
              <a:rPr lang="en-US" sz="1400"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rPr>
              <a:t>It quickly sets up a local Kubernetes cluster on macOS, Linux, and Windows.</a:t>
            </a:r>
            <a:endParaRPr lang="en-IN" sz="1400"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a:p>
            <a:endParaRPr lang="en-IN" sz="1400"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a:p>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99DF54D9-3A03-1CDA-0325-CBC5B5B41B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9309" y="3874273"/>
            <a:ext cx="2751912" cy="2439063"/>
          </a:xfrm>
          <a:prstGeom prst="rect">
            <a:avLst/>
          </a:prstGeom>
        </p:spPr>
      </p:pic>
    </p:spTree>
    <p:extLst>
      <p:ext uri="{BB962C8B-B14F-4D97-AF65-F5344CB8AC3E}">
        <p14:creationId xmlns:p14="http://schemas.microsoft.com/office/powerpoint/2010/main" val="38864438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8BBB5-BB58-34C4-BBA9-D948B7AA2228}"/>
              </a:ext>
            </a:extLst>
          </p:cNvPr>
          <p:cNvSpPr>
            <a:spLocks noGrp="1"/>
          </p:cNvSpPr>
          <p:nvPr>
            <p:ph type="ctrTitle"/>
          </p:nvPr>
        </p:nvSpPr>
        <p:spPr>
          <a:xfrm>
            <a:off x="2510444" y="192117"/>
            <a:ext cx="8325016" cy="1098727"/>
          </a:xfrm>
        </p:spPr>
        <p:txBody>
          <a:bodyPr>
            <a:noAutofit/>
          </a:bodyPr>
          <a:lstStyle/>
          <a:p>
            <a:r>
              <a:rPr lang="en-US" sz="3200" b="1" u="sng" dirty="0">
                <a:solidFill>
                  <a:srgbClr val="000000"/>
                </a:solidFill>
                <a:effectLst/>
                <a:latin typeface="Algerian" panose="04020705040A02060702" pitchFamily="82" charset="0"/>
              </a:rPr>
              <a:t>Setting up Prometheus and Grafana</a:t>
            </a:r>
            <a:br>
              <a:rPr lang="en-US" sz="3200" b="1" u="sng" dirty="0">
                <a:solidFill>
                  <a:srgbClr val="000000"/>
                </a:solidFill>
                <a:effectLst/>
                <a:latin typeface="Algerian" panose="04020705040A02060702" pitchFamily="82" charset="0"/>
              </a:rPr>
            </a:br>
            <a:r>
              <a:rPr lang="en-US" sz="3200" b="1" u="sng" dirty="0">
                <a:solidFill>
                  <a:srgbClr val="000000"/>
                </a:solidFill>
                <a:effectLst/>
                <a:latin typeface="Algerian" panose="04020705040A02060702" pitchFamily="82" charset="0"/>
              </a:rPr>
              <a:t>into the Kubernetes Cluster</a:t>
            </a:r>
            <a:endParaRPr lang="en-IN" sz="3200" b="1" u="sng" dirty="0">
              <a:latin typeface="Algerian" panose="04020705040A02060702" pitchFamily="82" charset="0"/>
            </a:endParaRPr>
          </a:p>
        </p:txBody>
      </p:sp>
      <p:sp>
        <p:nvSpPr>
          <p:cNvPr id="3" name="Subtitle 2">
            <a:extLst>
              <a:ext uri="{FF2B5EF4-FFF2-40B4-BE49-F238E27FC236}">
                <a16:creationId xmlns:a16="http://schemas.microsoft.com/office/drawing/2014/main" id="{C02E12D9-BA84-605F-978E-A416C4FD7B4A}"/>
              </a:ext>
            </a:extLst>
          </p:cNvPr>
          <p:cNvSpPr>
            <a:spLocks noGrp="1"/>
          </p:cNvSpPr>
          <p:nvPr>
            <p:ph type="subTitle" idx="1"/>
          </p:nvPr>
        </p:nvSpPr>
        <p:spPr>
          <a:xfrm>
            <a:off x="1944094" y="3084638"/>
            <a:ext cx="8728363" cy="5029466"/>
          </a:xfrm>
        </p:spPr>
        <p:txBody>
          <a:bodyPr/>
          <a:lstStyle/>
          <a:p>
            <a:r>
              <a:rPr lang="en-US"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400" b="1"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Prometheus is a free software application used for event monitoring and 				alerting. It records real-time metrics in a time series database built using a 			HTTP pull model, with flexible queries and real-time alerting.</a:t>
            </a:r>
          </a:p>
          <a:p>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endPar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400" b="1"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Grafana is a multi-platform open source analytics and interactive 				visualization web application. It provides charts, graphs, and alerts for the web 			when connected to supported data sources. It allows us to query, visualize, 			alert on, and understand our metrics no matter where they are stored.</a:t>
            </a:r>
            <a:endParaRPr lang="en-IN" sz="1400" b="1"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C5A2232A-AE2B-1CAD-2B67-B7C2ED7DE1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1186" y="2910071"/>
            <a:ext cx="2330508" cy="1398305"/>
          </a:xfrm>
          <a:prstGeom prst="rect">
            <a:avLst/>
          </a:prstGeom>
        </p:spPr>
      </p:pic>
      <p:pic>
        <p:nvPicPr>
          <p:cNvPr id="10" name="Picture 9">
            <a:extLst>
              <a:ext uri="{FF2B5EF4-FFF2-40B4-BE49-F238E27FC236}">
                <a16:creationId xmlns:a16="http://schemas.microsoft.com/office/drawing/2014/main" id="{937E17C7-9792-4405-5E59-2CEA3D0EBF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1186" y="4668809"/>
            <a:ext cx="2330509" cy="1091455"/>
          </a:xfrm>
          <a:prstGeom prst="rect">
            <a:avLst/>
          </a:prstGeom>
        </p:spPr>
      </p:pic>
      <p:pic>
        <p:nvPicPr>
          <p:cNvPr id="12" name="Picture 11">
            <a:extLst>
              <a:ext uri="{FF2B5EF4-FFF2-40B4-BE49-F238E27FC236}">
                <a16:creationId xmlns:a16="http://schemas.microsoft.com/office/drawing/2014/main" id="{BF5C1ADF-4E13-9F7C-8845-3E5EDD1F7B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7731" y="1553832"/>
            <a:ext cx="2100223" cy="1267818"/>
          </a:xfrm>
          <a:prstGeom prst="rect">
            <a:avLst/>
          </a:prstGeom>
        </p:spPr>
      </p:pic>
    </p:spTree>
    <p:extLst>
      <p:ext uri="{BB962C8B-B14F-4D97-AF65-F5344CB8AC3E}">
        <p14:creationId xmlns:p14="http://schemas.microsoft.com/office/powerpoint/2010/main" val="3498777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C15B3-9D64-32D3-7C22-DA3408206F2C}"/>
              </a:ext>
            </a:extLst>
          </p:cNvPr>
          <p:cNvSpPr>
            <a:spLocks noGrp="1"/>
          </p:cNvSpPr>
          <p:nvPr>
            <p:ph type="title"/>
          </p:nvPr>
        </p:nvSpPr>
        <p:spPr>
          <a:xfrm>
            <a:off x="560967" y="3131130"/>
            <a:ext cx="83088" cy="97099"/>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D337AE10-CE93-4F48-643F-19D2655E7928}"/>
              </a:ext>
            </a:extLst>
          </p:cNvPr>
          <p:cNvSpPr>
            <a:spLocks noGrp="1"/>
          </p:cNvSpPr>
          <p:nvPr>
            <p:ph idx="1"/>
          </p:nvPr>
        </p:nvSpPr>
        <p:spPr>
          <a:xfrm>
            <a:off x="1224501" y="143123"/>
            <a:ext cx="9822910" cy="6591632"/>
          </a:xfrm>
        </p:spPr>
        <p:txBody>
          <a:bodyPr/>
          <a:lstStyle/>
          <a:p>
            <a:pPr marL="0" indent="0" algn="ctr">
              <a:buNone/>
            </a:pPr>
            <a:r>
              <a:rPr lang="en-IN" sz="1800" b="1" u="sng"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Steps for installation</a:t>
            </a:r>
            <a:r>
              <a:rPr lang="en-IN" sz="1800" b="1"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t>
            </a:r>
            <a:endParaRPr lang="en-IN" sz="1800" b="1"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1) Run the </a:t>
            </a:r>
            <a:r>
              <a:rPr lang="en-IN" sz="1400" dirty="0">
                <a:solidFill>
                  <a:srgbClr val="C00000"/>
                </a:solidFill>
                <a:latin typeface="Calibri" panose="020F0502020204030204" pitchFamily="34" charset="0"/>
                <a:ea typeface="Calibri" panose="020F0502020204030204" pitchFamily="34" charset="0"/>
                <a:cs typeface="Calibri" panose="020F0502020204030204" pitchFamily="34" charset="0"/>
              </a:rPr>
              <a:t>kubectl create namespace prometheus </a:t>
            </a: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command to create a namespace.</a:t>
            </a:r>
          </a:p>
          <a:p>
            <a:pPr marL="0" indent="0">
              <a:buNone/>
            </a:pPr>
            <a:endParaRPr lang="en-IN" sz="1400"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a:p>
            <a:pPr marL="0" indent="0">
              <a:buNone/>
            </a:pPr>
            <a:endParaRPr lang="en-IN" sz="1400" dirty="0">
              <a:solidFill>
                <a:schemeClr val="bg1"/>
              </a:solidFill>
              <a:latin typeface="Calibri" panose="020F0502020204030204" pitchFamily="34" charset="0"/>
              <a:ea typeface="Calibri" panose="020F0502020204030204" pitchFamily="34" charset="0"/>
              <a:cs typeface="Vrinda" panose="020B0502040204020203" pitchFamily="34" charset="0"/>
            </a:endParaRPr>
          </a:p>
          <a:p>
            <a:pPr marL="0" indent="0">
              <a:buNone/>
            </a:pPr>
            <a:endParaRPr lang="en-IN" sz="1400"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a:p>
            <a:pPr marL="0" indent="0">
              <a:buNone/>
            </a:pPr>
            <a:endParaRPr lang="en-IN" sz="1400" dirty="0">
              <a:solidFill>
                <a:schemeClr val="bg1"/>
              </a:solidFill>
              <a:latin typeface="Calibri" panose="020F0502020204030204" pitchFamily="34" charset="0"/>
              <a:ea typeface="Calibri" panose="020F0502020204030204" pitchFamily="34" charset="0"/>
              <a:cs typeface="Vrinda" panose="020B0502040204020203" pitchFamily="34" charset="0"/>
            </a:endParaRPr>
          </a:p>
          <a:p>
            <a:pPr marL="0" indent="0">
              <a:buNone/>
            </a:pPr>
            <a:r>
              <a:rPr lang="en-IN" sz="1400"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rPr>
              <a:t>2) Run the </a:t>
            </a:r>
            <a:r>
              <a:rPr lang="en-IN" sz="1400" cap="none" dirty="0">
                <a:solidFill>
                  <a:srgbClr val="C00000"/>
                </a:solidFill>
                <a:effectLst/>
                <a:latin typeface="Calibri" panose="020F0502020204030204" pitchFamily="34" charset="0"/>
                <a:ea typeface="Calibri" panose="020F0502020204030204" pitchFamily="34" charset="0"/>
                <a:cs typeface="Vrinda" panose="020B0502040204020203" pitchFamily="34" charset="0"/>
              </a:rPr>
              <a:t>kubectl get ns </a:t>
            </a:r>
            <a:r>
              <a:rPr lang="en-IN" sz="1400"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rPr>
              <a:t>comman</a:t>
            </a:r>
            <a:r>
              <a:rPr lang="en-IN" sz="1400" dirty="0">
                <a:solidFill>
                  <a:schemeClr val="bg1"/>
                </a:solidFill>
                <a:latin typeface="Calibri" panose="020F0502020204030204" pitchFamily="34" charset="0"/>
                <a:ea typeface="Calibri" panose="020F0502020204030204" pitchFamily="34" charset="0"/>
                <a:cs typeface="Vrinda" panose="020B0502040204020203" pitchFamily="34" charset="0"/>
              </a:rPr>
              <a:t>d</a:t>
            </a:r>
            <a:r>
              <a:rPr lang="en-IN" sz="1400" dirty="0">
                <a:solidFill>
                  <a:srgbClr val="C00000"/>
                </a:solidFill>
                <a:latin typeface="Calibri" panose="020F0502020204030204" pitchFamily="34" charset="0"/>
                <a:ea typeface="Calibri" panose="020F0502020204030204" pitchFamily="34" charset="0"/>
                <a:cs typeface="Vrinda" panose="020B0502040204020203" pitchFamily="34" charset="0"/>
              </a:rPr>
              <a:t> </a:t>
            </a:r>
            <a:r>
              <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rPr>
              <a:t>to view the list of namespaces created.</a:t>
            </a:r>
          </a:p>
          <a:p>
            <a:pPr marL="0" indent="0">
              <a:buNone/>
            </a:pPr>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3) Install helm.</a:t>
            </a:r>
            <a:endPar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p:txBody>
      </p:sp>
      <p:pic>
        <p:nvPicPr>
          <p:cNvPr id="5" name="Picture 4">
            <a:extLst>
              <a:ext uri="{FF2B5EF4-FFF2-40B4-BE49-F238E27FC236}">
                <a16:creationId xmlns:a16="http://schemas.microsoft.com/office/drawing/2014/main" id="{0896F77A-3D7F-EB73-8959-AE8312803F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2913" y="1043892"/>
            <a:ext cx="6370872" cy="1112616"/>
          </a:xfrm>
          <a:prstGeom prst="rect">
            <a:avLst/>
          </a:prstGeom>
        </p:spPr>
      </p:pic>
      <p:pic>
        <p:nvPicPr>
          <p:cNvPr id="8" name="Picture 7">
            <a:extLst>
              <a:ext uri="{FF2B5EF4-FFF2-40B4-BE49-F238E27FC236}">
                <a16:creationId xmlns:a16="http://schemas.microsoft.com/office/drawing/2014/main" id="{5B1026DD-6979-7ED8-49FE-65939B3285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7493" y="2936386"/>
            <a:ext cx="4922947" cy="1966130"/>
          </a:xfrm>
          <a:prstGeom prst="rect">
            <a:avLst/>
          </a:prstGeom>
        </p:spPr>
      </p:pic>
    </p:spTree>
    <p:extLst>
      <p:ext uri="{BB962C8B-B14F-4D97-AF65-F5344CB8AC3E}">
        <p14:creationId xmlns:p14="http://schemas.microsoft.com/office/powerpoint/2010/main" val="3818492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C15B3-9D64-32D3-7C22-DA3408206F2C}"/>
              </a:ext>
            </a:extLst>
          </p:cNvPr>
          <p:cNvSpPr>
            <a:spLocks noGrp="1"/>
          </p:cNvSpPr>
          <p:nvPr>
            <p:ph type="title"/>
          </p:nvPr>
        </p:nvSpPr>
        <p:spPr>
          <a:xfrm>
            <a:off x="560967" y="3131130"/>
            <a:ext cx="83088" cy="97099"/>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D337AE10-CE93-4F48-643F-19D2655E7928}"/>
              </a:ext>
            </a:extLst>
          </p:cNvPr>
          <p:cNvSpPr>
            <a:spLocks noGrp="1"/>
          </p:cNvSpPr>
          <p:nvPr>
            <p:ph idx="1"/>
          </p:nvPr>
        </p:nvSpPr>
        <p:spPr>
          <a:xfrm>
            <a:off x="1224501" y="515389"/>
            <a:ext cx="9822910" cy="5960226"/>
          </a:xfrm>
        </p:spPr>
        <p:txBody>
          <a:bodyPr/>
          <a:lstStyle/>
          <a:p>
            <a:pPr marL="0" indent="0">
              <a:buNone/>
            </a:pP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3) Run the </a:t>
            </a:r>
            <a:r>
              <a:rPr lang="en-IN" sz="1400" dirty="0">
                <a:solidFill>
                  <a:srgbClr val="C00000"/>
                </a:solidFill>
                <a:latin typeface="Calibri" panose="020F0502020204030204" pitchFamily="34" charset="0"/>
                <a:ea typeface="Calibri" panose="020F0502020204030204" pitchFamily="34" charset="0"/>
                <a:cs typeface="Calibri" panose="020F0502020204030204" pitchFamily="34" charset="0"/>
              </a:rPr>
              <a:t>helm repo add monitor </a:t>
            </a:r>
            <a:r>
              <a:rPr lang="en-IN" sz="1400" dirty="0">
                <a:solidFill>
                  <a:srgbClr val="C00000"/>
                </a:solidFill>
                <a:latin typeface="Calibri" panose="020F0502020204030204" pitchFamily="34" charset="0"/>
                <a:ea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https://charts.helm.sh/stable</a:t>
            </a:r>
            <a:r>
              <a:rPr lang="en-IN" sz="1400" dirty="0">
                <a:solidFill>
                  <a:srgbClr val="C00000"/>
                </a:solidFill>
                <a:latin typeface="Calibri" panose="020F0502020204030204" pitchFamily="34" charset="0"/>
                <a:ea typeface="Calibri" panose="020F0502020204030204" pitchFamily="34" charset="0"/>
                <a:cs typeface="Calibri" panose="020F0502020204030204" pitchFamily="34" charset="0"/>
              </a:rPr>
              <a:t> </a:t>
            </a: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command to add monitor repository .</a:t>
            </a:r>
          </a:p>
          <a:p>
            <a:pPr marL="0" indent="0">
              <a:buNone/>
            </a:pPr>
            <a:endParaRPr lang="en-IN" sz="1400"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a:p>
            <a:pPr marL="0" indent="0">
              <a:buNone/>
            </a:pPr>
            <a:endParaRPr lang="en-IN" sz="1400" dirty="0">
              <a:solidFill>
                <a:schemeClr val="bg1"/>
              </a:solidFill>
              <a:latin typeface="Calibri" panose="020F0502020204030204" pitchFamily="34" charset="0"/>
              <a:ea typeface="Calibri" panose="020F0502020204030204" pitchFamily="34" charset="0"/>
              <a:cs typeface="Vrinda" panose="020B0502040204020203" pitchFamily="34" charset="0"/>
            </a:endParaRPr>
          </a:p>
          <a:p>
            <a:pPr marL="0" indent="0">
              <a:buNone/>
            </a:pPr>
            <a:endParaRPr lang="en-IN" sz="1400"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a:p>
            <a:pPr marL="0" indent="0">
              <a:buNone/>
            </a:pPr>
            <a:endParaRPr lang="en-IN" sz="1400" dirty="0">
              <a:solidFill>
                <a:schemeClr val="bg1"/>
              </a:solidFill>
              <a:latin typeface="Calibri" panose="020F0502020204030204" pitchFamily="34" charset="0"/>
              <a:ea typeface="Calibri" panose="020F0502020204030204" pitchFamily="34" charset="0"/>
              <a:cs typeface="Vrinda" panose="020B0502040204020203" pitchFamily="34" charset="0"/>
            </a:endParaRPr>
          </a:p>
          <a:p>
            <a:pPr marL="0" indent="0">
              <a:buNone/>
            </a:pPr>
            <a:r>
              <a:rPr lang="en-IN" sz="1400"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rPr>
              <a:t>4) </a:t>
            </a:r>
            <a:r>
              <a:rPr lang="en-US" sz="1400"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rPr>
              <a:t>Run the </a:t>
            </a:r>
            <a:r>
              <a:rPr lang="en-US" sz="1400" cap="none" dirty="0">
                <a:solidFill>
                  <a:srgbClr val="C00000"/>
                </a:solidFill>
                <a:effectLst/>
                <a:latin typeface="Calibri" panose="020F0502020204030204" pitchFamily="34" charset="0"/>
                <a:ea typeface="Calibri" panose="020F0502020204030204" pitchFamily="34" charset="0"/>
                <a:cs typeface="Vrinda" panose="020B0502040204020203" pitchFamily="34" charset="0"/>
              </a:rPr>
              <a:t>helm repo add prometheus-community https://prometheus-community.github.io/helm-charts </a:t>
            </a:r>
            <a:r>
              <a:rPr lang="en-US" sz="1400"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rPr>
              <a:t>command to add prometheus-community repository.</a:t>
            </a:r>
          </a:p>
          <a:p>
            <a:pPr marL="0" indent="0">
              <a:buNone/>
            </a:pPr>
            <a:endParaRPr lang="en-IN" sz="1400"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a:p>
            <a:pPr marL="0" indent="0">
              <a:buNone/>
            </a:pPr>
            <a:endParaRPr lang="en-IN" sz="1400" dirty="0">
              <a:solidFill>
                <a:schemeClr val="bg1"/>
              </a:solidFill>
              <a:latin typeface="Calibri" panose="020F0502020204030204" pitchFamily="34" charset="0"/>
              <a:ea typeface="Calibri" panose="020F0502020204030204" pitchFamily="34" charset="0"/>
              <a:cs typeface="Vrinda" panose="020B0502040204020203" pitchFamily="34" charset="0"/>
            </a:endParaRPr>
          </a:p>
          <a:p>
            <a:pPr marL="0" indent="0">
              <a:buNone/>
            </a:pPr>
            <a:endParaRPr lang="en-IN" sz="1400"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a:p>
            <a:pPr marL="0" indent="0">
              <a:buNone/>
            </a:pPr>
            <a:r>
              <a:rPr lang="en-IN" sz="1400" dirty="0">
                <a:solidFill>
                  <a:schemeClr val="bg1"/>
                </a:solidFill>
                <a:latin typeface="Calibri" panose="020F0502020204030204" pitchFamily="34" charset="0"/>
                <a:ea typeface="Calibri" panose="020F0502020204030204" pitchFamily="34" charset="0"/>
                <a:cs typeface="Vrinda" panose="020B0502040204020203" pitchFamily="34" charset="0"/>
              </a:rPr>
              <a:t>5) </a:t>
            </a:r>
            <a:r>
              <a:rPr lang="en-IN" sz="1400"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rPr>
              <a:t>Run the </a:t>
            </a:r>
            <a:r>
              <a:rPr lang="en-IN" sz="1400" cap="none" dirty="0">
                <a:solidFill>
                  <a:srgbClr val="C00000"/>
                </a:solidFill>
                <a:effectLst/>
                <a:latin typeface="Calibri" panose="020F0502020204030204" pitchFamily="34" charset="0"/>
                <a:ea typeface="Calibri" panose="020F0502020204030204" pitchFamily="34" charset="0"/>
                <a:cs typeface="Vrinda" panose="020B0502040204020203" pitchFamily="34" charset="0"/>
              </a:rPr>
              <a:t>helm repo update</a:t>
            </a:r>
            <a:r>
              <a:rPr lang="en-IN" sz="1400"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rPr>
              <a:t> command to update </a:t>
            </a:r>
            <a:r>
              <a:rPr lang="en-US" sz="1400"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rPr>
              <a:t>the latest information about charts from the respective chart repositories. </a:t>
            </a:r>
            <a:endParaRPr lang="en-IN" sz="1400" dirty="0">
              <a:solidFill>
                <a:schemeClr val="bg1"/>
              </a:solidFill>
              <a:latin typeface="Calibri" panose="020F0502020204030204" pitchFamily="34" charset="0"/>
              <a:ea typeface="Calibri" panose="020F0502020204030204" pitchFamily="34" charset="0"/>
              <a:cs typeface="Vrinda" panose="020B0502040204020203" pitchFamily="34" charset="0"/>
            </a:endParaRPr>
          </a:p>
        </p:txBody>
      </p:sp>
      <p:pic>
        <p:nvPicPr>
          <p:cNvPr id="6" name="Picture 5">
            <a:extLst>
              <a:ext uri="{FF2B5EF4-FFF2-40B4-BE49-F238E27FC236}">
                <a16:creationId xmlns:a16="http://schemas.microsoft.com/office/drawing/2014/main" id="{A2230C4C-2378-D725-2C2A-5D7940AE5D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4343" y="1015143"/>
            <a:ext cx="7392041" cy="1120237"/>
          </a:xfrm>
          <a:prstGeom prst="rect">
            <a:avLst/>
          </a:prstGeom>
        </p:spPr>
      </p:pic>
      <p:pic>
        <p:nvPicPr>
          <p:cNvPr id="9" name="Picture 8">
            <a:extLst>
              <a:ext uri="{FF2B5EF4-FFF2-40B4-BE49-F238E27FC236}">
                <a16:creationId xmlns:a16="http://schemas.microsoft.com/office/drawing/2014/main" id="{1E0F43C6-786C-CB2F-F381-6628DD04A0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5747" y="4753950"/>
            <a:ext cx="5082413" cy="1424904"/>
          </a:xfrm>
          <a:prstGeom prst="rect">
            <a:avLst/>
          </a:prstGeom>
        </p:spPr>
      </p:pic>
      <p:pic>
        <p:nvPicPr>
          <p:cNvPr id="11" name="Picture 10">
            <a:extLst>
              <a:ext uri="{FF2B5EF4-FFF2-40B4-BE49-F238E27FC236}">
                <a16:creationId xmlns:a16="http://schemas.microsoft.com/office/drawing/2014/main" id="{33821DDD-BA3F-26B4-2460-5C30CAF9DC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8209" y="3131130"/>
            <a:ext cx="9647756" cy="823031"/>
          </a:xfrm>
          <a:prstGeom prst="rect">
            <a:avLst/>
          </a:prstGeom>
        </p:spPr>
      </p:pic>
    </p:spTree>
    <p:extLst>
      <p:ext uri="{BB962C8B-B14F-4D97-AF65-F5344CB8AC3E}">
        <p14:creationId xmlns:p14="http://schemas.microsoft.com/office/powerpoint/2010/main" val="37324016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C15B3-9D64-32D3-7C22-DA3408206F2C}"/>
              </a:ext>
            </a:extLst>
          </p:cNvPr>
          <p:cNvSpPr>
            <a:spLocks noGrp="1"/>
          </p:cNvSpPr>
          <p:nvPr>
            <p:ph type="title"/>
          </p:nvPr>
        </p:nvSpPr>
        <p:spPr>
          <a:xfrm>
            <a:off x="560967" y="3131130"/>
            <a:ext cx="83088" cy="97099"/>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D337AE10-CE93-4F48-643F-19D2655E7928}"/>
              </a:ext>
            </a:extLst>
          </p:cNvPr>
          <p:cNvSpPr>
            <a:spLocks noGrp="1"/>
          </p:cNvSpPr>
          <p:nvPr>
            <p:ph idx="1"/>
          </p:nvPr>
        </p:nvSpPr>
        <p:spPr>
          <a:xfrm>
            <a:off x="1224501" y="515389"/>
            <a:ext cx="9822910" cy="5960226"/>
          </a:xfrm>
        </p:spPr>
        <p:txBody>
          <a:bodyPr/>
          <a:lstStyle/>
          <a:p>
            <a:pPr marL="0" indent="0">
              <a:buNone/>
            </a:pP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6) Run the </a:t>
            </a:r>
            <a:r>
              <a:rPr lang="en-IN" sz="1400" dirty="0">
                <a:solidFill>
                  <a:srgbClr val="C00000"/>
                </a:solidFill>
                <a:latin typeface="Calibri" panose="020F0502020204030204" pitchFamily="34" charset="0"/>
                <a:ea typeface="Calibri" panose="020F0502020204030204" pitchFamily="34" charset="0"/>
                <a:cs typeface="Calibri" panose="020F0502020204030204" pitchFamily="34" charset="0"/>
              </a:rPr>
              <a:t>helm install prometheus prometheus-community/kube-prometheus-stack</a:t>
            </a: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 command to install Prometheus and Grafana.</a:t>
            </a:r>
          </a:p>
          <a:p>
            <a:pPr marL="0" indent="0">
              <a:buNone/>
            </a:pPr>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r>
              <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7) Run the </a:t>
            </a:r>
            <a:r>
              <a:rPr lang="en-IN" sz="1400" cap="none"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kubectl –namespace default get pods </a:t>
            </a:r>
            <a:r>
              <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command t</a:t>
            </a:r>
            <a:r>
              <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rPr>
              <a:t>o view the list of pods created.</a:t>
            </a:r>
          </a:p>
          <a:p>
            <a:pPr marL="0" indent="0">
              <a:buNone/>
            </a:pPr>
            <a:endParaRPr lang="en-IN" sz="1400"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p:txBody>
      </p:sp>
      <p:pic>
        <p:nvPicPr>
          <p:cNvPr id="5" name="Picture 4">
            <a:extLst>
              <a:ext uri="{FF2B5EF4-FFF2-40B4-BE49-F238E27FC236}">
                <a16:creationId xmlns:a16="http://schemas.microsoft.com/office/drawing/2014/main" id="{DEB7C239-85E8-5AF3-2BFB-5D143A4630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1349" y="949620"/>
            <a:ext cx="9486019" cy="2051367"/>
          </a:xfrm>
          <a:prstGeom prst="rect">
            <a:avLst/>
          </a:prstGeom>
        </p:spPr>
      </p:pic>
      <p:pic>
        <p:nvPicPr>
          <p:cNvPr id="7" name="Picture 6">
            <a:extLst>
              <a:ext uri="{FF2B5EF4-FFF2-40B4-BE49-F238E27FC236}">
                <a16:creationId xmlns:a16="http://schemas.microsoft.com/office/drawing/2014/main" id="{D3C463E8-0030-F3D5-3C03-51E4B49F1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0941" y="3685199"/>
            <a:ext cx="6652837" cy="2530059"/>
          </a:xfrm>
          <a:prstGeom prst="rect">
            <a:avLst/>
          </a:prstGeom>
        </p:spPr>
      </p:pic>
    </p:spTree>
    <p:extLst>
      <p:ext uri="{BB962C8B-B14F-4D97-AF65-F5344CB8AC3E}">
        <p14:creationId xmlns:p14="http://schemas.microsoft.com/office/powerpoint/2010/main" val="3985802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C15B3-9D64-32D3-7C22-DA3408206F2C}"/>
              </a:ext>
            </a:extLst>
          </p:cNvPr>
          <p:cNvSpPr>
            <a:spLocks noGrp="1"/>
          </p:cNvSpPr>
          <p:nvPr>
            <p:ph type="title"/>
          </p:nvPr>
        </p:nvSpPr>
        <p:spPr>
          <a:xfrm>
            <a:off x="560967" y="3131130"/>
            <a:ext cx="83088" cy="97099"/>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D337AE10-CE93-4F48-643F-19D2655E7928}"/>
              </a:ext>
            </a:extLst>
          </p:cNvPr>
          <p:cNvSpPr>
            <a:spLocks noGrp="1"/>
          </p:cNvSpPr>
          <p:nvPr>
            <p:ph idx="1"/>
          </p:nvPr>
        </p:nvSpPr>
        <p:spPr>
          <a:xfrm>
            <a:off x="1224501" y="515389"/>
            <a:ext cx="9822910" cy="5960226"/>
          </a:xfrm>
        </p:spPr>
        <p:txBody>
          <a:bodyPr/>
          <a:lstStyle/>
          <a:p>
            <a:pPr marL="0" indent="0">
              <a:buNone/>
            </a:pP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8) Run the </a:t>
            </a:r>
            <a:r>
              <a:rPr lang="en-IN" sz="1400" dirty="0">
                <a:solidFill>
                  <a:srgbClr val="C00000"/>
                </a:solidFill>
                <a:latin typeface="Calibri" panose="020F0502020204030204" pitchFamily="34" charset="0"/>
                <a:ea typeface="Calibri" panose="020F0502020204030204" pitchFamily="34" charset="0"/>
                <a:cs typeface="Calibri" panose="020F0502020204030204" pitchFamily="34" charset="0"/>
              </a:rPr>
              <a:t>kubectl port-forward –n &lt;namespace&gt; &lt;name of prometheus-kube pod&gt; 9000 </a:t>
            </a: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to set up a proxy that will forward all traffic from a local port that we specify to a port associated with the Pod that we determine.</a:t>
            </a:r>
          </a:p>
          <a:p>
            <a:pPr marL="0" indent="0">
              <a:buNone/>
            </a:pPr>
            <a:endPar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9) Go to a browser and type </a:t>
            </a:r>
            <a:r>
              <a:rPr lang="en-US" sz="1400" dirty="0">
                <a:solidFill>
                  <a:srgbClr val="C00000"/>
                </a:solidFill>
                <a:latin typeface="Calibri" panose="020F0502020204030204" pitchFamily="34" charset="0"/>
                <a:ea typeface="Calibri" panose="020F0502020204030204" pitchFamily="34" charset="0"/>
                <a:cs typeface="Calibri" panose="020F0502020204030204" pitchFamily="34" charset="0"/>
              </a:rPr>
              <a:t>127.0.0.1:9090</a:t>
            </a: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 as the url and press Enter to access the service.</a:t>
            </a:r>
          </a:p>
          <a:p>
            <a:pPr marL="0" indent="0">
              <a:buNone/>
            </a:pPr>
            <a:endParaRPr lang="en-IN" sz="1400"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p:txBody>
      </p:sp>
      <p:pic>
        <p:nvPicPr>
          <p:cNvPr id="5" name="Picture 4">
            <a:extLst>
              <a:ext uri="{FF2B5EF4-FFF2-40B4-BE49-F238E27FC236}">
                <a16:creationId xmlns:a16="http://schemas.microsoft.com/office/drawing/2014/main" id="{43F918B8-A39F-7471-9DE3-2668723D81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8530" y="1187960"/>
            <a:ext cx="9960203" cy="1539373"/>
          </a:xfrm>
          <a:prstGeom prst="rect">
            <a:avLst/>
          </a:prstGeom>
        </p:spPr>
      </p:pic>
      <p:pic>
        <p:nvPicPr>
          <p:cNvPr id="7" name="Picture 6">
            <a:extLst>
              <a:ext uri="{FF2B5EF4-FFF2-40B4-BE49-F238E27FC236}">
                <a16:creationId xmlns:a16="http://schemas.microsoft.com/office/drawing/2014/main" id="{904AD98B-286E-990F-C50F-DB7BC2E3BA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0522" y="4036589"/>
            <a:ext cx="5897993" cy="1766454"/>
          </a:xfrm>
          <a:prstGeom prst="rect">
            <a:avLst/>
          </a:prstGeom>
        </p:spPr>
      </p:pic>
    </p:spTree>
    <p:extLst>
      <p:ext uri="{BB962C8B-B14F-4D97-AF65-F5344CB8AC3E}">
        <p14:creationId xmlns:p14="http://schemas.microsoft.com/office/powerpoint/2010/main" val="5861823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C15B3-9D64-32D3-7C22-DA3408206F2C}"/>
              </a:ext>
            </a:extLst>
          </p:cNvPr>
          <p:cNvSpPr>
            <a:spLocks noGrp="1"/>
          </p:cNvSpPr>
          <p:nvPr>
            <p:ph type="title"/>
          </p:nvPr>
        </p:nvSpPr>
        <p:spPr>
          <a:xfrm>
            <a:off x="560967" y="3131130"/>
            <a:ext cx="83088" cy="97099"/>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D337AE10-CE93-4F48-643F-19D2655E7928}"/>
              </a:ext>
            </a:extLst>
          </p:cNvPr>
          <p:cNvSpPr>
            <a:spLocks noGrp="1"/>
          </p:cNvSpPr>
          <p:nvPr>
            <p:ph idx="1"/>
          </p:nvPr>
        </p:nvSpPr>
        <p:spPr>
          <a:xfrm>
            <a:off x="1224501" y="257695"/>
            <a:ext cx="9822910" cy="6217920"/>
          </a:xfrm>
        </p:spPr>
        <p:txBody>
          <a:bodyPr>
            <a:normAutofit/>
          </a:bodyPr>
          <a:lstStyle/>
          <a:p>
            <a:pPr marL="0" indent="0" algn="ctr">
              <a:buNone/>
            </a:pPr>
            <a:r>
              <a:rPr lang="en-IN" b="1"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Prometheus Dashboard</a:t>
            </a:r>
            <a:endParaRPr lang="en-IN" b="1"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p:txBody>
      </p:sp>
      <p:pic>
        <p:nvPicPr>
          <p:cNvPr id="5" name="Picture 4">
            <a:extLst>
              <a:ext uri="{FF2B5EF4-FFF2-40B4-BE49-F238E27FC236}">
                <a16:creationId xmlns:a16="http://schemas.microsoft.com/office/drawing/2014/main" id="{4F8AED2C-E0F7-60F9-A675-457EE8F44B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501" y="889461"/>
            <a:ext cx="10152612" cy="5710844"/>
          </a:xfrm>
          <a:prstGeom prst="rect">
            <a:avLst/>
          </a:prstGeom>
        </p:spPr>
      </p:pic>
    </p:spTree>
    <p:extLst>
      <p:ext uri="{BB962C8B-B14F-4D97-AF65-F5344CB8AC3E}">
        <p14:creationId xmlns:p14="http://schemas.microsoft.com/office/powerpoint/2010/main" val="38969019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C15B3-9D64-32D3-7C22-DA3408206F2C}"/>
              </a:ext>
            </a:extLst>
          </p:cNvPr>
          <p:cNvSpPr>
            <a:spLocks noGrp="1"/>
          </p:cNvSpPr>
          <p:nvPr>
            <p:ph type="title"/>
          </p:nvPr>
        </p:nvSpPr>
        <p:spPr>
          <a:xfrm>
            <a:off x="560967" y="3131130"/>
            <a:ext cx="83088" cy="97099"/>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D337AE10-CE93-4F48-643F-19D2655E7928}"/>
              </a:ext>
            </a:extLst>
          </p:cNvPr>
          <p:cNvSpPr>
            <a:spLocks noGrp="1"/>
          </p:cNvSpPr>
          <p:nvPr>
            <p:ph idx="1"/>
          </p:nvPr>
        </p:nvSpPr>
        <p:spPr>
          <a:xfrm>
            <a:off x="1224501" y="515389"/>
            <a:ext cx="9822910" cy="5960226"/>
          </a:xfrm>
        </p:spPr>
        <p:txBody>
          <a:bodyPr/>
          <a:lstStyle/>
          <a:p>
            <a:pPr marL="0" indent="0">
              <a:buNone/>
            </a:pP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10) </a:t>
            </a:r>
            <a:r>
              <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Run the </a:t>
            </a:r>
            <a:r>
              <a:rPr lang="en-IN" sz="1400" cap="none"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kubectl –namespace default get pods </a:t>
            </a:r>
            <a:r>
              <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command again t</a:t>
            </a:r>
            <a:r>
              <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rPr>
              <a:t>o view the list of pods created.</a:t>
            </a:r>
          </a:p>
          <a:p>
            <a:pPr marL="0" indent="0">
              <a:buNone/>
            </a:pPr>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r>
              <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rPr>
              <a:t>11) Run the</a:t>
            </a: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IN" sz="1400" dirty="0">
                <a:solidFill>
                  <a:srgbClr val="C00000"/>
                </a:solidFill>
                <a:latin typeface="Calibri" panose="020F0502020204030204" pitchFamily="34" charset="0"/>
                <a:ea typeface="Calibri" panose="020F0502020204030204" pitchFamily="34" charset="0"/>
                <a:cs typeface="Calibri" panose="020F0502020204030204" pitchFamily="34" charset="0"/>
              </a:rPr>
              <a:t>kubectl port-forward –n &lt;namespace&gt; &lt;name of the prometheus-grafana pod&gt; 3000 </a:t>
            </a: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to set up a proxy that will forward all traffic from a local port that we specify to a port associated with the Pod that we determine.</a:t>
            </a:r>
          </a:p>
          <a:p>
            <a:pPr marL="0" indent="0">
              <a:buNone/>
            </a:pPr>
            <a:endPar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12) Go to a browser and type </a:t>
            </a:r>
            <a:r>
              <a:rPr lang="en-US" sz="1400" dirty="0">
                <a:solidFill>
                  <a:srgbClr val="C00000"/>
                </a:solidFill>
                <a:latin typeface="Calibri" panose="020F0502020204030204" pitchFamily="34" charset="0"/>
                <a:ea typeface="Calibri" panose="020F0502020204030204" pitchFamily="34" charset="0"/>
                <a:cs typeface="Calibri" panose="020F0502020204030204" pitchFamily="34" charset="0"/>
              </a:rPr>
              <a:t>127.0.0.1:3000</a:t>
            </a: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 as the url and press Enter to access the service.</a:t>
            </a:r>
          </a:p>
          <a:p>
            <a:pPr marL="0" indent="0">
              <a:buNone/>
            </a:pPr>
            <a:endPar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p:txBody>
      </p:sp>
      <p:pic>
        <p:nvPicPr>
          <p:cNvPr id="5" name="Picture 4">
            <a:extLst>
              <a:ext uri="{FF2B5EF4-FFF2-40B4-BE49-F238E27FC236}">
                <a16:creationId xmlns:a16="http://schemas.microsoft.com/office/drawing/2014/main" id="{8FA8AE6D-9723-A40F-2351-8FBDB45CA2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998" y="882317"/>
            <a:ext cx="5135820" cy="1953140"/>
          </a:xfrm>
          <a:prstGeom prst="rect">
            <a:avLst/>
          </a:prstGeom>
        </p:spPr>
      </p:pic>
      <p:pic>
        <p:nvPicPr>
          <p:cNvPr id="7" name="Picture 6">
            <a:extLst>
              <a:ext uri="{FF2B5EF4-FFF2-40B4-BE49-F238E27FC236}">
                <a16:creationId xmlns:a16="http://schemas.microsoft.com/office/drawing/2014/main" id="{2AC1E0B3-ACD3-9E63-B8C0-C669188CB0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7448" y="3429000"/>
            <a:ext cx="6916225" cy="1111857"/>
          </a:xfrm>
          <a:prstGeom prst="rect">
            <a:avLst/>
          </a:prstGeom>
        </p:spPr>
      </p:pic>
      <p:pic>
        <p:nvPicPr>
          <p:cNvPr id="9" name="Picture 8">
            <a:extLst>
              <a:ext uri="{FF2B5EF4-FFF2-40B4-BE49-F238E27FC236}">
                <a16:creationId xmlns:a16="http://schemas.microsoft.com/office/drawing/2014/main" id="{86AF5E03-6E67-BE6F-B4E3-AEC910CC21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911" y="5070829"/>
            <a:ext cx="5006774" cy="1356478"/>
          </a:xfrm>
          <a:prstGeom prst="rect">
            <a:avLst/>
          </a:prstGeom>
        </p:spPr>
      </p:pic>
    </p:spTree>
    <p:extLst>
      <p:ext uri="{BB962C8B-B14F-4D97-AF65-F5344CB8AC3E}">
        <p14:creationId xmlns:p14="http://schemas.microsoft.com/office/powerpoint/2010/main" val="34546359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C15B3-9D64-32D3-7C22-DA3408206F2C}"/>
              </a:ext>
            </a:extLst>
          </p:cNvPr>
          <p:cNvSpPr>
            <a:spLocks noGrp="1"/>
          </p:cNvSpPr>
          <p:nvPr>
            <p:ph type="title"/>
          </p:nvPr>
        </p:nvSpPr>
        <p:spPr>
          <a:xfrm>
            <a:off x="560967" y="3131130"/>
            <a:ext cx="83088" cy="97099"/>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D337AE10-CE93-4F48-643F-19D2655E7928}"/>
              </a:ext>
            </a:extLst>
          </p:cNvPr>
          <p:cNvSpPr>
            <a:spLocks noGrp="1"/>
          </p:cNvSpPr>
          <p:nvPr>
            <p:ph idx="1"/>
          </p:nvPr>
        </p:nvSpPr>
        <p:spPr>
          <a:xfrm>
            <a:off x="1224501" y="241069"/>
            <a:ext cx="9822910" cy="6234546"/>
          </a:xfrm>
        </p:spPr>
        <p:txBody>
          <a:bodyPr>
            <a:normAutofit/>
          </a:bodyPr>
          <a:lstStyle/>
          <a:p>
            <a:pPr marL="0" indent="0" algn="ctr">
              <a:buNone/>
            </a:pPr>
            <a:r>
              <a:rPr lang="en-US" b="1"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G</a:t>
            </a:r>
            <a:r>
              <a:rPr lang="en-IN" b="1"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rafana Login Page</a:t>
            </a:r>
            <a:endParaRPr lang="en-IN" b="1"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p:txBody>
      </p:sp>
      <p:pic>
        <p:nvPicPr>
          <p:cNvPr id="5" name="Picture 4">
            <a:extLst>
              <a:ext uri="{FF2B5EF4-FFF2-40B4-BE49-F238E27FC236}">
                <a16:creationId xmlns:a16="http://schemas.microsoft.com/office/drawing/2014/main" id="{B4DC109A-A609-3116-376B-281FF138E6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501" y="889260"/>
            <a:ext cx="10144832" cy="5669481"/>
          </a:xfrm>
          <a:prstGeom prst="rect">
            <a:avLst/>
          </a:prstGeom>
        </p:spPr>
      </p:pic>
    </p:spTree>
    <p:extLst>
      <p:ext uri="{BB962C8B-B14F-4D97-AF65-F5344CB8AC3E}">
        <p14:creationId xmlns:p14="http://schemas.microsoft.com/office/powerpoint/2010/main" val="5424654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C15B3-9D64-32D3-7C22-DA3408206F2C}"/>
              </a:ext>
            </a:extLst>
          </p:cNvPr>
          <p:cNvSpPr>
            <a:spLocks noGrp="1"/>
          </p:cNvSpPr>
          <p:nvPr>
            <p:ph type="title"/>
          </p:nvPr>
        </p:nvSpPr>
        <p:spPr>
          <a:xfrm>
            <a:off x="560967" y="3131130"/>
            <a:ext cx="83088" cy="97099"/>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D337AE10-CE93-4F48-643F-19D2655E7928}"/>
              </a:ext>
            </a:extLst>
          </p:cNvPr>
          <p:cNvSpPr>
            <a:spLocks noGrp="1"/>
          </p:cNvSpPr>
          <p:nvPr>
            <p:ph idx="1"/>
          </p:nvPr>
        </p:nvSpPr>
        <p:spPr>
          <a:xfrm>
            <a:off x="1224501" y="515389"/>
            <a:ext cx="9822910" cy="5960226"/>
          </a:xfrm>
        </p:spPr>
        <p:txBody>
          <a:bodyPr/>
          <a:lstStyle/>
          <a:p>
            <a:pPr marL="0" indent="0">
              <a:buNone/>
            </a:pP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13) Run </a:t>
            </a:r>
            <a:r>
              <a:rPr lang="en-IN" sz="1400" dirty="0">
                <a:solidFill>
                  <a:srgbClr val="C00000"/>
                </a:solidFill>
                <a:latin typeface="Calibri" panose="020F0502020204030204" pitchFamily="34" charset="0"/>
                <a:ea typeface="Calibri" panose="020F0502020204030204" pitchFamily="34" charset="0"/>
                <a:cs typeface="Calibri" panose="020F0502020204030204" pitchFamily="34" charset="0"/>
              </a:rPr>
              <a:t>kubectl get secret –namespace &lt;name of namespace&gt; prometheus-grafana –o yaml </a:t>
            </a: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command to check the encoded username and password for logging into Grafana dashboard.</a:t>
            </a:r>
            <a:endParaRPr lang="en-IN" sz="1400"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p:txBody>
      </p:sp>
      <p:pic>
        <p:nvPicPr>
          <p:cNvPr id="5" name="Picture 4">
            <a:extLst>
              <a:ext uri="{FF2B5EF4-FFF2-40B4-BE49-F238E27FC236}">
                <a16:creationId xmlns:a16="http://schemas.microsoft.com/office/drawing/2014/main" id="{CFF32072-3577-A32E-1C34-4F8C8E370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0826" y="1276163"/>
            <a:ext cx="8390347" cy="4305673"/>
          </a:xfrm>
          <a:prstGeom prst="rect">
            <a:avLst/>
          </a:prstGeom>
        </p:spPr>
      </p:pic>
    </p:spTree>
    <p:extLst>
      <p:ext uri="{BB962C8B-B14F-4D97-AF65-F5344CB8AC3E}">
        <p14:creationId xmlns:p14="http://schemas.microsoft.com/office/powerpoint/2010/main" val="1663110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C15B3-9D64-32D3-7C22-DA3408206F2C}"/>
              </a:ext>
            </a:extLst>
          </p:cNvPr>
          <p:cNvSpPr>
            <a:spLocks noGrp="1"/>
          </p:cNvSpPr>
          <p:nvPr>
            <p:ph type="title"/>
          </p:nvPr>
        </p:nvSpPr>
        <p:spPr>
          <a:xfrm>
            <a:off x="560967" y="3131130"/>
            <a:ext cx="83088" cy="97099"/>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D337AE10-CE93-4F48-643F-19D2655E7928}"/>
              </a:ext>
            </a:extLst>
          </p:cNvPr>
          <p:cNvSpPr>
            <a:spLocks noGrp="1"/>
          </p:cNvSpPr>
          <p:nvPr>
            <p:ph idx="1"/>
          </p:nvPr>
        </p:nvSpPr>
        <p:spPr>
          <a:xfrm>
            <a:off x="1224501" y="515389"/>
            <a:ext cx="9822910" cy="5960226"/>
          </a:xfrm>
        </p:spPr>
        <p:txBody>
          <a:bodyPr/>
          <a:lstStyle/>
          <a:p>
            <a:pPr marL="0" indent="0">
              <a:buNone/>
            </a:pP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14) Open any online string decoder (For example, https://string-functions.com/base64decode.aspx) and decode the username first and then the password. </a:t>
            </a:r>
            <a:endParaRPr lang="en-IN" sz="1400"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p:txBody>
      </p:sp>
      <p:pic>
        <p:nvPicPr>
          <p:cNvPr id="11" name="Picture 10">
            <a:extLst>
              <a:ext uri="{FF2B5EF4-FFF2-40B4-BE49-F238E27FC236}">
                <a16:creationId xmlns:a16="http://schemas.microsoft.com/office/drawing/2014/main" id="{6824931E-1B1E-7D34-6342-6536197CF1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737" y="1201186"/>
            <a:ext cx="3851628" cy="5226168"/>
          </a:xfrm>
          <a:prstGeom prst="rect">
            <a:avLst/>
          </a:prstGeom>
        </p:spPr>
      </p:pic>
      <p:pic>
        <p:nvPicPr>
          <p:cNvPr id="13" name="Picture 12">
            <a:extLst>
              <a:ext uri="{FF2B5EF4-FFF2-40B4-BE49-F238E27FC236}">
                <a16:creationId xmlns:a16="http://schemas.microsoft.com/office/drawing/2014/main" id="{FEC9DD80-A0E9-1E6E-17BE-C519A4BC3F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8074" y="1201186"/>
            <a:ext cx="3851628" cy="5259804"/>
          </a:xfrm>
          <a:prstGeom prst="rect">
            <a:avLst/>
          </a:prstGeom>
        </p:spPr>
      </p:pic>
    </p:spTree>
    <p:extLst>
      <p:ext uri="{BB962C8B-B14F-4D97-AF65-F5344CB8AC3E}">
        <p14:creationId xmlns:p14="http://schemas.microsoft.com/office/powerpoint/2010/main" val="2513949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C15B3-9D64-32D3-7C22-DA3408206F2C}"/>
              </a:ext>
            </a:extLst>
          </p:cNvPr>
          <p:cNvSpPr>
            <a:spLocks noGrp="1"/>
          </p:cNvSpPr>
          <p:nvPr>
            <p:ph type="title"/>
          </p:nvPr>
        </p:nvSpPr>
        <p:spPr>
          <a:xfrm>
            <a:off x="560967" y="3131130"/>
            <a:ext cx="83088" cy="97099"/>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D337AE10-CE93-4F48-643F-19D2655E7928}"/>
              </a:ext>
            </a:extLst>
          </p:cNvPr>
          <p:cNvSpPr>
            <a:spLocks noGrp="1"/>
          </p:cNvSpPr>
          <p:nvPr>
            <p:ph idx="1"/>
          </p:nvPr>
        </p:nvSpPr>
        <p:spPr>
          <a:xfrm>
            <a:off x="1224501" y="143123"/>
            <a:ext cx="9822910" cy="6591632"/>
          </a:xfrm>
        </p:spPr>
        <p:txBody>
          <a:bodyPr/>
          <a:lstStyle/>
          <a:p>
            <a:pPr marL="0" indent="0" algn="ctr">
              <a:buNone/>
            </a:pPr>
            <a:r>
              <a:rPr lang="en-IN" sz="1800" b="1" u="sng"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Steps for installation</a:t>
            </a:r>
            <a:r>
              <a:rPr lang="en-IN" sz="1800" b="1"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t>
            </a:r>
            <a:endParaRPr lang="en-IN" sz="1800" b="1"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r>
              <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1) Go to </a:t>
            </a:r>
            <a:r>
              <a:rPr lang="en-IN" sz="1400" u="sng" cap="none" dirty="0">
                <a:solidFill>
                  <a:srgbClr val="C00000"/>
                </a:solidFill>
                <a:effectLst/>
                <a:latin typeface="Calibri" panose="020F0502020204030204" pitchFamily="34" charset="0"/>
                <a:ea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https://kubernetes.io/docs/tasks/tools/</a:t>
            </a:r>
            <a:endParaRPr lang="en-IN" sz="1400" u="sng" cap="none" dirty="0">
              <a:solidFill>
                <a:srgbClr val="C00000"/>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endParaRPr lang="en-IN" sz="1400"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a:p>
            <a:pPr marL="0" indent="0">
              <a:buNone/>
            </a:pPr>
            <a:endParaRPr lang="en-IN" sz="1400" dirty="0">
              <a:solidFill>
                <a:schemeClr val="bg1"/>
              </a:solidFill>
            </a:endParaRPr>
          </a:p>
        </p:txBody>
      </p:sp>
      <p:pic>
        <p:nvPicPr>
          <p:cNvPr id="7" name="Picture 6">
            <a:extLst>
              <a:ext uri="{FF2B5EF4-FFF2-40B4-BE49-F238E27FC236}">
                <a16:creationId xmlns:a16="http://schemas.microsoft.com/office/drawing/2014/main" id="{548DFE01-BDC9-DDB2-A46C-76CD5F495B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9342" y="1169837"/>
            <a:ext cx="9568069" cy="5382039"/>
          </a:xfrm>
          <a:prstGeom prst="rect">
            <a:avLst/>
          </a:prstGeom>
        </p:spPr>
      </p:pic>
    </p:spTree>
    <p:extLst>
      <p:ext uri="{BB962C8B-B14F-4D97-AF65-F5344CB8AC3E}">
        <p14:creationId xmlns:p14="http://schemas.microsoft.com/office/powerpoint/2010/main" val="34412172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C15B3-9D64-32D3-7C22-DA3408206F2C}"/>
              </a:ext>
            </a:extLst>
          </p:cNvPr>
          <p:cNvSpPr>
            <a:spLocks noGrp="1"/>
          </p:cNvSpPr>
          <p:nvPr>
            <p:ph type="title"/>
          </p:nvPr>
        </p:nvSpPr>
        <p:spPr>
          <a:xfrm>
            <a:off x="560967" y="3131130"/>
            <a:ext cx="83088" cy="97099"/>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D337AE10-CE93-4F48-643F-19D2655E7928}"/>
              </a:ext>
            </a:extLst>
          </p:cNvPr>
          <p:cNvSpPr>
            <a:spLocks noGrp="1"/>
          </p:cNvSpPr>
          <p:nvPr>
            <p:ph idx="1"/>
          </p:nvPr>
        </p:nvSpPr>
        <p:spPr>
          <a:xfrm>
            <a:off x="1224501" y="515389"/>
            <a:ext cx="9822910" cy="5960226"/>
          </a:xfrm>
        </p:spPr>
        <p:txBody>
          <a:bodyPr/>
          <a:lstStyle/>
          <a:p>
            <a:pPr marL="0" indent="0">
              <a:buNone/>
            </a:pP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15) Enter the Username and Password on the Grafana login page and click on Log In.</a:t>
            </a:r>
            <a:endParaRPr lang="en-IN" sz="1400"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p:txBody>
      </p:sp>
      <p:pic>
        <p:nvPicPr>
          <p:cNvPr id="5" name="Picture 4">
            <a:extLst>
              <a:ext uri="{FF2B5EF4-FFF2-40B4-BE49-F238E27FC236}">
                <a16:creationId xmlns:a16="http://schemas.microsoft.com/office/drawing/2014/main" id="{29FD145A-F524-5D9D-8102-AB80EE2FF6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297" y="1041168"/>
            <a:ext cx="9262228" cy="5210003"/>
          </a:xfrm>
          <a:prstGeom prst="rect">
            <a:avLst/>
          </a:prstGeom>
        </p:spPr>
      </p:pic>
    </p:spTree>
    <p:extLst>
      <p:ext uri="{BB962C8B-B14F-4D97-AF65-F5344CB8AC3E}">
        <p14:creationId xmlns:p14="http://schemas.microsoft.com/office/powerpoint/2010/main" val="6543646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C15B3-9D64-32D3-7C22-DA3408206F2C}"/>
              </a:ext>
            </a:extLst>
          </p:cNvPr>
          <p:cNvSpPr>
            <a:spLocks noGrp="1"/>
          </p:cNvSpPr>
          <p:nvPr>
            <p:ph type="title"/>
          </p:nvPr>
        </p:nvSpPr>
        <p:spPr>
          <a:xfrm>
            <a:off x="560967" y="3131130"/>
            <a:ext cx="83088" cy="97099"/>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D337AE10-CE93-4F48-643F-19D2655E7928}"/>
              </a:ext>
            </a:extLst>
          </p:cNvPr>
          <p:cNvSpPr>
            <a:spLocks noGrp="1"/>
          </p:cNvSpPr>
          <p:nvPr>
            <p:ph idx="1"/>
          </p:nvPr>
        </p:nvSpPr>
        <p:spPr>
          <a:xfrm>
            <a:off x="1224501" y="241069"/>
            <a:ext cx="9822910" cy="6234546"/>
          </a:xfrm>
        </p:spPr>
        <p:txBody>
          <a:bodyPr>
            <a:normAutofit/>
          </a:bodyPr>
          <a:lstStyle/>
          <a:p>
            <a:pPr marL="0" indent="0" algn="ctr">
              <a:buNone/>
            </a:pPr>
            <a:r>
              <a:rPr lang="en-US" b="1"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G</a:t>
            </a:r>
            <a:r>
              <a:rPr lang="en-IN" b="1"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rafana Dashboard</a:t>
            </a:r>
            <a:endParaRPr lang="en-IN" b="1"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p:txBody>
      </p:sp>
      <p:pic>
        <p:nvPicPr>
          <p:cNvPr id="6" name="Picture 5">
            <a:extLst>
              <a:ext uri="{FF2B5EF4-FFF2-40B4-BE49-F238E27FC236}">
                <a16:creationId xmlns:a16="http://schemas.microsoft.com/office/drawing/2014/main" id="{7360CD20-F058-DA18-3B57-B18A96CCE8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8433" y="883725"/>
            <a:ext cx="9822911" cy="5525387"/>
          </a:xfrm>
          <a:prstGeom prst="rect">
            <a:avLst/>
          </a:prstGeom>
        </p:spPr>
      </p:pic>
    </p:spTree>
    <p:extLst>
      <p:ext uri="{BB962C8B-B14F-4D97-AF65-F5344CB8AC3E}">
        <p14:creationId xmlns:p14="http://schemas.microsoft.com/office/powerpoint/2010/main" val="6136953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8BBB5-BB58-34C4-BBA9-D948B7AA2228}"/>
              </a:ext>
            </a:extLst>
          </p:cNvPr>
          <p:cNvSpPr>
            <a:spLocks noGrp="1"/>
          </p:cNvSpPr>
          <p:nvPr>
            <p:ph type="ctrTitle"/>
          </p:nvPr>
        </p:nvSpPr>
        <p:spPr>
          <a:xfrm>
            <a:off x="2419004" y="632691"/>
            <a:ext cx="8325016" cy="1098727"/>
          </a:xfrm>
        </p:spPr>
        <p:txBody>
          <a:bodyPr>
            <a:noAutofit/>
          </a:bodyPr>
          <a:lstStyle/>
          <a:p>
            <a:r>
              <a:rPr lang="en-US" sz="3200" b="1" u="sng" dirty="0">
                <a:solidFill>
                  <a:srgbClr val="000000"/>
                </a:solidFill>
                <a:effectLst/>
                <a:latin typeface="Algerian" panose="04020705040A02060702" pitchFamily="82" charset="0"/>
              </a:rPr>
              <a:t>Designing dashboard in Grafana and visualizing deployed sample application CPU and memory status</a:t>
            </a:r>
            <a:endParaRPr lang="en-IN" sz="3200" b="1" u="sng" dirty="0">
              <a:latin typeface="Algerian" panose="04020705040A02060702" pitchFamily="82" charset="0"/>
            </a:endParaRPr>
          </a:p>
        </p:txBody>
      </p:sp>
      <p:sp>
        <p:nvSpPr>
          <p:cNvPr id="5" name="Subtitle 4">
            <a:extLst>
              <a:ext uri="{FF2B5EF4-FFF2-40B4-BE49-F238E27FC236}">
                <a16:creationId xmlns:a16="http://schemas.microsoft.com/office/drawing/2014/main" id="{E57B5FEC-2C77-1CB9-613A-8975BF5D11E0}"/>
              </a:ext>
            </a:extLst>
          </p:cNvPr>
          <p:cNvSpPr>
            <a:spLocks noGrp="1"/>
          </p:cNvSpPr>
          <p:nvPr>
            <p:ph type="subTitle" idx="1"/>
          </p:nvPr>
        </p:nvSpPr>
        <p:spPr>
          <a:xfrm>
            <a:off x="1593791" y="1961803"/>
            <a:ext cx="8791575" cy="4738254"/>
          </a:xfrm>
        </p:spPr>
        <p:txBody>
          <a:bodyPr>
            <a:normAutofit/>
          </a:bodyPr>
          <a:lstStyle/>
          <a:p>
            <a:r>
              <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rPr>
              <a:t>1) Open Grafana Dashboard and click on</a:t>
            </a:r>
            <a:r>
              <a:rPr lang="en-IN" sz="1400" cap="none" dirty="0">
                <a:solidFill>
                  <a:srgbClr val="C00000"/>
                </a:solidFill>
                <a:latin typeface="Calibri" panose="020F0502020204030204" pitchFamily="34" charset="0"/>
                <a:ea typeface="Calibri" panose="020F0502020204030204" pitchFamily="34" charset="0"/>
                <a:cs typeface="Calibri" panose="020F0502020204030204" pitchFamily="34" charset="0"/>
              </a:rPr>
              <a:t> Dashboards </a:t>
            </a:r>
            <a:r>
              <a:rPr lang="en-IN" sz="1400" cap="none">
                <a:solidFill>
                  <a:srgbClr val="C00000"/>
                </a:solidFill>
                <a:latin typeface="Calibri" panose="020F0502020204030204" pitchFamily="34" charset="0"/>
                <a:ea typeface="Calibri" panose="020F0502020204030204" pitchFamily="34" charset="0"/>
                <a:cs typeface="Calibri" panose="020F0502020204030204" pitchFamily="34" charset="0"/>
              </a:rPr>
              <a:t>-&gt; + New </a:t>
            </a:r>
            <a:r>
              <a:rPr lang="en-IN" sz="1400" cap="none" dirty="0">
                <a:solidFill>
                  <a:srgbClr val="C00000"/>
                </a:solidFill>
                <a:latin typeface="Calibri" panose="020F0502020204030204" pitchFamily="34" charset="0"/>
                <a:ea typeface="Calibri" panose="020F0502020204030204" pitchFamily="34" charset="0"/>
                <a:cs typeface="Calibri" panose="020F0502020204030204" pitchFamily="34" charset="0"/>
              </a:rPr>
              <a:t>Dashboard</a:t>
            </a:r>
            <a:r>
              <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rPr>
              <a:t>.</a:t>
            </a:r>
            <a:endParaRPr lang="en-IN" sz="1400"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p:txBody>
      </p:sp>
      <p:pic>
        <p:nvPicPr>
          <p:cNvPr id="11" name="Picture 10">
            <a:extLst>
              <a:ext uri="{FF2B5EF4-FFF2-40B4-BE49-F238E27FC236}">
                <a16:creationId xmlns:a16="http://schemas.microsoft.com/office/drawing/2014/main" id="{24ADDCE2-1246-693E-E11D-5E68493E3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1106" y="2381597"/>
            <a:ext cx="7226529" cy="4064923"/>
          </a:xfrm>
          <a:prstGeom prst="rect">
            <a:avLst/>
          </a:prstGeom>
        </p:spPr>
      </p:pic>
    </p:spTree>
    <p:extLst>
      <p:ext uri="{BB962C8B-B14F-4D97-AF65-F5344CB8AC3E}">
        <p14:creationId xmlns:p14="http://schemas.microsoft.com/office/powerpoint/2010/main" val="34167274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C15B3-9D64-32D3-7C22-DA3408206F2C}"/>
              </a:ext>
            </a:extLst>
          </p:cNvPr>
          <p:cNvSpPr>
            <a:spLocks noGrp="1"/>
          </p:cNvSpPr>
          <p:nvPr>
            <p:ph type="title"/>
          </p:nvPr>
        </p:nvSpPr>
        <p:spPr>
          <a:xfrm>
            <a:off x="560967" y="3131130"/>
            <a:ext cx="83088" cy="97099"/>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D337AE10-CE93-4F48-643F-19D2655E7928}"/>
              </a:ext>
            </a:extLst>
          </p:cNvPr>
          <p:cNvSpPr>
            <a:spLocks noGrp="1"/>
          </p:cNvSpPr>
          <p:nvPr>
            <p:ph idx="1"/>
          </p:nvPr>
        </p:nvSpPr>
        <p:spPr>
          <a:xfrm>
            <a:off x="1224501" y="515389"/>
            <a:ext cx="9822910" cy="5960226"/>
          </a:xfrm>
        </p:spPr>
        <p:txBody>
          <a:bodyPr/>
          <a:lstStyle/>
          <a:p>
            <a:pPr marL="0" indent="0">
              <a:buNone/>
            </a:pP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2) After that click on </a:t>
            </a:r>
            <a:r>
              <a:rPr lang="en-IN" sz="1400" dirty="0">
                <a:solidFill>
                  <a:srgbClr val="C00000"/>
                </a:solidFill>
                <a:latin typeface="Calibri" panose="020F0502020204030204" pitchFamily="34" charset="0"/>
                <a:ea typeface="Calibri" panose="020F0502020204030204" pitchFamily="34" charset="0"/>
                <a:cs typeface="Calibri" panose="020F0502020204030204" pitchFamily="34" charset="0"/>
              </a:rPr>
              <a:t>Add a new panel</a:t>
            </a: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a:t>
            </a:r>
          </a:p>
          <a:p>
            <a:pPr marL="0" indent="0">
              <a:buNone/>
            </a:pPr>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0" indent="0">
              <a:buNone/>
            </a:pP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3) The </a:t>
            </a:r>
            <a:r>
              <a:rPr lang="en-IN" sz="1400" dirty="0">
                <a:solidFill>
                  <a:srgbClr val="C00000"/>
                </a:solidFill>
                <a:latin typeface="Calibri" panose="020F0502020204030204" pitchFamily="34" charset="0"/>
                <a:ea typeface="Calibri" panose="020F0502020204030204" pitchFamily="34" charset="0"/>
                <a:cs typeface="Calibri" panose="020F0502020204030204" pitchFamily="34" charset="0"/>
              </a:rPr>
              <a:t>Edit Panel </a:t>
            </a: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window will be opened.</a:t>
            </a:r>
            <a:endParaRPr lang="en-IN" sz="1400"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p:txBody>
      </p:sp>
      <p:pic>
        <p:nvPicPr>
          <p:cNvPr id="5" name="Picture 4">
            <a:extLst>
              <a:ext uri="{FF2B5EF4-FFF2-40B4-BE49-F238E27FC236}">
                <a16:creationId xmlns:a16="http://schemas.microsoft.com/office/drawing/2014/main" id="{4D360283-611E-295E-4AB1-8A8E8D195A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5274" y="945512"/>
            <a:ext cx="3260304" cy="2036053"/>
          </a:xfrm>
          <a:prstGeom prst="rect">
            <a:avLst/>
          </a:prstGeom>
        </p:spPr>
      </p:pic>
      <p:pic>
        <p:nvPicPr>
          <p:cNvPr id="7" name="Picture 6">
            <a:extLst>
              <a:ext uri="{FF2B5EF4-FFF2-40B4-BE49-F238E27FC236}">
                <a16:creationId xmlns:a16="http://schemas.microsoft.com/office/drawing/2014/main" id="{DA06FF46-2F16-ACAD-11FA-772F4F4943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5274" y="3587461"/>
            <a:ext cx="5430057" cy="3054407"/>
          </a:xfrm>
          <a:prstGeom prst="rect">
            <a:avLst/>
          </a:prstGeom>
        </p:spPr>
      </p:pic>
    </p:spTree>
    <p:extLst>
      <p:ext uri="{BB962C8B-B14F-4D97-AF65-F5344CB8AC3E}">
        <p14:creationId xmlns:p14="http://schemas.microsoft.com/office/powerpoint/2010/main" val="654386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C15B3-9D64-32D3-7C22-DA3408206F2C}"/>
              </a:ext>
            </a:extLst>
          </p:cNvPr>
          <p:cNvSpPr>
            <a:spLocks noGrp="1"/>
          </p:cNvSpPr>
          <p:nvPr>
            <p:ph type="title"/>
          </p:nvPr>
        </p:nvSpPr>
        <p:spPr>
          <a:xfrm>
            <a:off x="560967" y="3131130"/>
            <a:ext cx="83088" cy="97099"/>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D337AE10-CE93-4F48-643F-19D2655E7928}"/>
              </a:ext>
            </a:extLst>
          </p:cNvPr>
          <p:cNvSpPr>
            <a:spLocks noGrp="1"/>
          </p:cNvSpPr>
          <p:nvPr>
            <p:ph idx="1"/>
          </p:nvPr>
        </p:nvSpPr>
        <p:spPr>
          <a:xfrm>
            <a:off x="1224501" y="515389"/>
            <a:ext cx="9822910" cy="5960226"/>
          </a:xfrm>
        </p:spPr>
        <p:txBody>
          <a:bodyPr/>
          <a:lstStyle/>
          <a:p>
            <a:pPr marL="0" indent="0">
              <a:buNone/>
            </a:pP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4) Click on </a:t>
            </a:r>
            <a:r>
              <a:rPr lang="en-IN" sz="1400" dirty="0">
                <a:solidFill>
                  <a:srgbClr val="C00000"/>
                </a:solidFill>
                <a:latin typeface="Calibri" panose="020F0502020204030204" pitchFamily="34" charset="0"/>
                <a:ea typeface="Calibri" panose="020F0502020204030204" pitchFamily="34" charset="0"/>
                <a:cs typeface="Calibri" panose="020F0502020204030204" pitchFamily="34" charset="0"/>
              </a:rPr>
              <a:t>Select</a:t>
            </a: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IN" sz="1400" dirty="0">
                <a:solidFill>
                  <a:srgbClr val="C00000"/>
                </a:solidFill>
                <a:latin typeface="Calibri" panose="020F0502020204030204" pitchFamily="34" charset="0"/>
                <a:ea typeface="Calibri" panose="020F0502020204030204" pitchFamily="34" charset="0"/>
                <a:cs typeface="Calibri" panose="020F0502020204030204" pitchFamily="34" charset="0"/>
              </a:rPr>
              <a:t>metric</a:t>
            </a: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 and from the drop down list select </a:t>
            </a:r>
            <a:r>
              <a:rPr lang="en-IN" sz="1400" dirty="0">
                <a:solidFill>
                  <a:srgbClr val="C00000"/>
                </a:solidFill>
                <a:latin typeface="Calibri" panose="020F0502020204030204" pitchFamily="34" charset="0"/>
                <a:ea typeface="Calibri" panose="020F0502020204030204" pitchFamily="34" charset="0"/>
                <a:cs typeface="Calibri" panose="020F0502020204030204" pitchFamily="34" charset="0"/>
              </a:rPr>
              <a:t>node_memory_MemAvailable_bytes:sum </a:t>
            </a: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and click on </a:t>
            </a:r>
            <a:r>
              <a:rPr lang="en-IN" sz="1400" dirty="0">
                <a:solidFill>
                  <a:srgbClr val="C00000"/>
                </a:solidFill>
                <a:latin typeface="Calibri" panose="020F0502020204030204" pitchFamily="34" charset="0"/>
                <a:ea typeface="Calibri" panose="020F0502020204030204" pitchFamily="34" charset="0"/>
                <a:cs typeface="Calibri" panose="020F0502020204030204" pitchFamily="34" charset="0"/>
              </a:rPr>
              <a:t>Run queries</a:t>
            </a: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a:t>
            </a:r>
            <a:endParaRPr lang="en-IN" sz="1400"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p:txBody>
      </p:sp>
      <p:pic>
        <p:nvPicPr>
          <p:cNvPr id="5" name="Picture 4">
            <a:extLst>
              <a:ext uri="{FF2B5EF4-FFF2-40B4-BE49-F238E27FC236}">
                <a16:creationId xmlns:a16="http://schemas.microsoft.com/office/drawing/2014/main" id="{30DF7C8B-801C-1821-E880-440F585D9B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2739" y="1050690"/>
            <a:ext cx="8100762" cy="2080440"/>
          </a:xfrm>
          <a:prstGeom prst="rect">
            <a:avLst/>
          </a:prstGeom>
        </p:spPr>
      </p:pic>
      <p:pic>
        <p:nvPicPr>
          <p:cNvPr id="7" name="Picture 6">
            <a:extLst>
              <a:ext uri="{FF2B5EF4-FFF2-40B4-BE49-F238E27FC236}">
                <a16:creationId xmlns:a16="http://schemas.microsoft.com/office/drawing/2014/main" id="{CE9C61F5-2EE5-416A-5EDC-0127FD5A76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5601" y="3406953"/>
            <a:ext cx="8077900" cy="2194750"/>
          </a:xfrm>
          <a:prstGeom prst="rect">
            <a:avLst/>
          </a:prstGeom>
        </p:spPr>
      </p:pic>
    </p:spTree>
    <p:extLst>
      <p:ext uri="{BB962C8B-B14F-4D97-AF65-F5344CB8AC3E}">
        <p14:creationId xmlns:p14="http://schemas.microsoft.com/office/powerpoint/2010/main" val="40507358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C15B3-9D64-32D3-7C22-DA3408206F2C}"/>
              </a:ext>
            </a:extLst>
          </p:cNvPr>
          <p:cNvSpPr>
            <a:spLocks noGrp="1"/>
          </p:cNvSpPr>
          <p:nvPr>
            <p:ph type="title"/>
          </p:nvPr>
        </p:nvSpPr>
        <p:spPr>
          <a:xfrm>
            <a:off x="560967" y="3131130"/>
            <a:ext cx="83088" cy="97099"/>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D337AE10-CE93-4F48-643F-19D2655E7928}"/>
              </a:ext>
            </a:extLst>
          </p:cNvPr>
          <p:cNvSpPr>
            <a:spLocks noGrp="1"/>
          </p:cNvSpPr>
          <p:nvPr>
            <p:ph idx="1"/>
          </p:nvPr>
        </p:nvSpPr>
        <p:spPr>
          <a:xfrm>
            <a:off x="1224501" y="515389"/>
            <a:ext cx="9822910" cy="5960226"/>
          </a:xfrm>
        </p:spPr>
        <p:txBody>
          <a:bodyPr/>
          <a:lstStyle/>
          <a:p>
            <a:pPr marL="0" indent="0">
              <a:buNone/>
            </a:pP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5) Click on</a:t>
            </a:r>
            <a:r>
              <a:rPr lang="en-IN" sz="1400" dirty="0">
                <a:solidFill>
                  <a:srgbClr val="C00000"/>
                </a:solidFill>
                <a:latin typeface="Calibri" panose="020F0502020204030204" pitchFamily="34" charset="0"/>
                <a:ea typeface="Calibri" panose="020F0502020204030204" pitchFamily="34" charset="0"/>
                <a:cs typeface="Calibri" panose="020F0502020204030204" pitchFamily="34" charset="0"/>
              </a:rPr>
              <a:t> + Query </a:t>
            </a: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to add a new query.</a:t>
            </a:r>
          </a:p>
          <a:p>
            <a:pPr marL="0" indent="0">
              <a:buNone/>
            </a:pPr>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6) Click on </a:t>
            </a:r>
            <a:r>
              <a:rPr lang="en-IN" sz="1400" dirty="0">
                <a:solidFill>
                  <a:srgbClr val="C00000"/>
                </a:solidFill>
                <a:latin typeface="Calibri" panose="020F0502020204030204" pitchFamily="34" charset="0"/>
                <a:ea typeface="Calibri" panose="020F0502020204030204" pitchFamily="34" charset="0"/>
                <a:cs typeface="Calibri" panose="020F0502020204030204" pitchFamily="34" charset="0"/>
              </a:rPr>
              <a:t>Select</a:t>
            </a: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IN" sz="1400" dirty="0">
                <a:solidFill>
                  <a:srgbClr val="C00000"/>
                </a:solidFill>
                <a:latin typeface="Calibri" panose="020F0502020204030204" pitchFamily="34" charset="0"/>
                <a:ea typeface="Calibri" panose="020F0502020204030204" pitchFamily="34" charset="0"/>
                <a:cs typeface="Calibri" panose="020F0502020204030204" pitchFamily="34" charset="0"/>
              </a:rPr>
              <a:t>metric</a:t>
            </a: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 and from the drop down list select </a:t>
            </a:r>
            <a:r>
              <a:rPr lang="en-IN" sz="1400" dirty="0">
                <a:solidFill>
                  <a:srgbClr val="C00000"/>
                </a:solidFill>
                <a:latin typeface="Calibri" panose="020F0502020204030204" pitchFamily="34" charset="0"/>
                <a:ea typeface="Calibri" panose="020F0502020204030204" pitchFamily="34" charset="0"/>
                <a:cs typeface="Calibri" panose="020F0502020204030204" pitchFamily="34" charset="0"/>
              </a:rPr>
              <a:t>cluster:node_cpu:ratio_rate5m </a:t>
            </a: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and click on </a:t>
            </a:r>
            <a:r>
              <a:rPr lang="en-IN" sz="1400" dirty="0">
                <a:solidFill>
                  <a:srgbClr val="C00000"/>
                </a:solidFill>
                <a:latin typeface="Calibri" panose="020F0502020204030204" pitchFamily="34" charset="0"/>
                <a:ea typeface="Calibri" panose="020F0502020204030204" pitchFamily="34" charset="0"/>
                <a:cs typeface="Calibri" panose="020F0502020204030204" pitchFamily="34" charset="0"/>
              </a:rPr>
              <a:t>Run queries</a:t>
            </a: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a:t>
            </a:r>
            <a:endParaRPr lang="en-IN" sz="1400"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p:txBody>
      </p:sp>
      <p:pic>
        <p:nvPicPr>
          <p:cNvPr id="6" name="Picture 5">
            <a:extLst>
              <a:ext uri="{FF2B5EF4-FFF2-40B4-BE49-F238E27FC236}">
                <a16:creationId xmlns:a16="http://schemas.microsoft.com/office/drawing/2014/main" id="{655C1321-7058-B160-1C3F-76DABC9126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2146" y="916741"/>
            <a:ext cx="4853564" cy="2311488"/>
          </a:xfrm>
          <a:prstGeom prst="rect">
            <a:avLst/>
          </a:prstGeom>
        </p:spPr>
      </p:pic>
      <p:pic>
        <p:nvPicPr>
          <p:cNvPr id="11" name="Picture 10">
            <a:extLst>
              <a:ext uri="{FF2B5EF4-FFF2-40B4-BE49-F238E27FC236}">
                <a16:creationId xmlns:a16="http://schemas.microsoft.com/office/drawing/2014/main" id="{8648814A-F652-87F7-25C5-AD38B4EC41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4919" y="3997939"/>
            <a:ext cx="6764874" cy="2602366"/>
          </a:xfrm>
          <a:prstGeom prst="rect">
            <a:avLst/>
          </a:prstGeom>
        </p:spPr>
      </p:pic>
    </p:spTree>
    <p:extLst>
      <p:ext uri="{BB962C8B-B14F-4D97-AF65-F5344CB8AC3E}">
        <p14:creationId xmlns:p14="http://schemas.microsoft.com/office/powerpoint/2010/main" val="36268602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C15B3-9D64-32D3-7C22-DA3408206F2C}"/>
              </a:ext>
            </a:extLst>
          </p:cNvPr>
          <p:cNvSpPr>
            <a:spLocks noGrp="1"/>
          </p:cNvSpPr>
          <p:nvPr>
            <p:ph type="title"/>
          </p:nvPr>
        </p:nvSpPr>
        <p:spPr>
          <a:xfrm>
            <a:off x="560967" y="3131130"/>
            <a:ext cx="83088" cy="97099"/>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D337AE10-CE93-4F48-643F-19D2655E7928}"/>
              </a:ext>
            </a:extLst>
          </p:cNvPr>
          <p:cNvSpPr>
            <a:spLocks noGrp="1"/>
          </p:cNvSpPr>
          <p:nvPr>
            <p:ph idx="1"/>
          </p:nvPr>
        </p:nvSpPr>
        <p:spPr>
          <a:xfrm>
            <a:off x="1224501" y="515389"/>
            <a:ext cx="9822910" cy="5960226"/>
          </a:xfrm>
        </p:spPr>
        <p:txBody>
          <a:bodyPr/>
          <a:lstStyle/>
          <a:p>
            <a:pPr marL="0" indent="0">
              <a:buNone/>
            </a:pP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7) Edit the </a:t>
            </a:r>
            <a:r>
              <a:rPr lang="en-IN" sz="1400" dirty="0">
                <a:solidFill>
                  <a:srgbClr val="C00000"/>
                </a:solidFill>
                <a:latin typeface="Calibri" panose="020F0502020204030204" pitchFamily="34" charset="0"/>
                <a:ea typeface="Calibri" panose="020F0502020204030204" pitchFamily="34" charset="0"/>
                <a:cs typeface="Calibri" panose="020F0502020204030204" pitchFamily="34" charset="0"/>
              </a:rPr>
              <a:t>Title</a:t>
            </a: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 and click on </a:t>
            </a:r>
            <a:r>
              <a:rPr lang="en-IN" sz="1400" dirty="0">
                <a:solidFill>
                  <a:srgbClr val="C00000"/>
                </a:solidFill>
                <a:latin typeface="Calibri" panose="020F0502020204030204" pitchFamily="34" charset="0"/>
                <a:ea typeface="Calibri" panose="020F0502020204030204" pitchFamily="34" charset="0"/>
                <a:cs typeface="Calibri" panose="020F0502020204030204" pitchFamily="34" charset="0"/>
              </a:rPr>
              <a:t>Apply</a:t>
            </a: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a:t>
            </a:r>
            <a:endParaRPr lang="en-IN" sz="1400"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p:txBody>
      </p:sp>
      <p:pic>
        <p:nvPicPr>
          <p:cNvPr id="7" name="Picture 6">
            <a:extLst>
              <a:ext uri="{FF2B5EF4-FFF2-40B4-BE49-F238E27FC236}">
                <a16:creationId xmlns:a16="http://schemas.microsoft.com/office/drawing/2014/main" id="{E87D40C3-5DE3-1D46-C63F-98EE55CD9D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4194" y="1028923"/>
            <a:ext cx="9822911" cy="5515155"/>
          </a:xfrm>
          <a:prstGeom prst="rect">
            <a:avLst/>
          </a:prstGeom>
        </p:spPr>
      </p:pic>
    </p:spTree>
    <p:extLst>
      <p:ext uri="{BB962C8B-B14F-4D97-AF65-F5344CB8AC3E}">
        <p14:creationId xmlns:p14="http://schemas.microsoft.com/office/powerpoint/2010/main" val="11170918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C15B3-9D64-32D3-7C22-DA3408206F2C}"/>
              </a:ext>
            </a:extLst>
          </p:cNvPr>
          <p:cNvSpPr>
            <a:spLocks noGrp="1"/>
          </p:cNvSpPr>
          <p:nvPr>
            <p:ph type="title"/>
          </p:nvPr>
        </p:nvSpPr>
        <p:spPr>
          <a:xfrm>
            <a:off x="560967" y="3131130"/>
            <a:ext cx="83088" cy="97099"/>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D337AE10-CE93-4F48-643F-19D2655E7928}"/>
              </a:ext>
            </a:extLst>
          </p:cNvPr>
          <p:cNvSpPr>
            <a:spLocks noGrp="1"/>
          </p:cNvSpPr>
          <p:nvPr>
            <p:ph idx="1"/>
          </p:nvPr>
        </p:nvSpPr>
        <p:spPr>
          <a:xfrm>
            <a:off x="1224501" y="515389"/>
            <a:ext cx="9822910" cy="5960226"/>
          </a:xfrm>
        </p:spPr>
        <p:txBody>
          <a:bodyPr/>
          <a:lstStyle/>
          <a:p>
            <a:pPr marL="0" indent="0">
              <a:buNone/>
            </a:pP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8) The new dashboard will be added.</a:t>
            </a:r>
          </a:p>
          <a:p>
            <a:pPr marL="0" indent="0">
              <a:buNone/>
            </a:pPr>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9) Click on Save button.</a:t>
            </a:r>
          </a:p>
          <a:p>
            <a:pPr marL="0" indent="0">
              <a:buNone/>
            </a:pPr>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p:txBody>
      </p:sp>
      <p:pic>
        <p:nvPicPr>
          <p:cNvPr id="5" name="Picture 4">
            <a:extLst>
              <a:ext uri="{FF2B5EF4-FFF2-40B4-BE49-F238E27FC236}">
                <a16:creationId xmlns:a16="http://schemas.microsoft.com/office/drawing/2014/main" id="{B00EDD55-D527-1045-86DB-6B49A1BE43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1067" y="929439"/>
            <a:ext cx="5141748" cy="3164153"/>
          </a:xfrm>
          <a:prstGeom prst="rect">
            <a:avLst/>
          </a:prstGeom>
        </p:spPr>
      </p:pic>
      <p:pic>
        <p:nvPicPr>
          <p:cNvPr id="7" name="Picture 6">
            <a:extLst>
              <a:ext uri="{FF2B5EF4-FFF2-40B4-BE49-F238E27FC236}">
                <a16:creationId xmlns:a16="http://schemas.microsoft.com/office/drawing/2014/main" id="{53AB91C3-FB75-3C06-CA10-06EB63F449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3910" y="4796043"/>
            <a:ext cx="4473328" cy="1272650"/>
          </a:xfrm>
          <a:prstGeom prst="rect">
            <a:avLst/>
          </a:prstGeom>
        </p:spPr>
      </p:pic>
    </p:spTree>
    <p:extLst>
      <p:ext uri="{BB962C8B-B14F-4D97-AF65-F5344CB8AC3E}">
        <p14:creationId xmlns:p14="http://schemas.microsoft.com/office/powerpoint/2010/main" val="8169667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C15B3-9D64-32D3-7C22-DA3408206F2C}"/>
              </a:ext>
            </a:extLst>
          </p:cNvPr>
          <p:cNvSpPr>
            <a:spLocks noGrp="1"/>
          </p:cNvSpPr>
          <p:nvPr>
            <p:ph type="title"/>
          </p:nvPr>
        </p:nvSpPr>
        <p:spPr>
          <a:xfrm>
            <a:off x="560967" y="3131130"/>
            <a:ext cx="83088" cy="97099"/>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D337AE10-CE93-4F48-643F-19D2655E7928}"/>
              </a:ext>
            </a:extLst>
          </p:cNvPr>
          <p:cNvSpPr>
            <a:spLocks noGrp="1"/>
          </p:cNvSpPr>
          <p:nvPr>
            <p:ph idx="1"/>
          </p:nvPr>
        </p:nvSpPr>
        <p:spPr>
          <a:xfrm>
            <a:off x="1224501" y="515389"/>
            <a:ext cx="9822910" cy="5960226"/>
          </a:xfrm>
        </p:spPr>
        <p:txBody>
          <a:bodyPr/>
          <a:lstStyle/>
          <a:p>
            <a:pPr marL="0" indent="0">
              <a:buNone/>
            </a:pP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10) Give a name to the dashboard, select the Folder and click on </a:t>
            </a:r>
            <a:r>
              <a:rPr lang="en-IN" sz="1400" dirty="0">
                <a:solidFill>
                  <a:srgbClr val="C00000"/>
                </a:solidFill>
                <a:latin typeface="Calibri" panose="020F0502020204030204" pitchFamily="34" charset="0"/>
                <a:ea typeface="Calibri" panose="020F0502020204030204" pitchFamily="34" charset="0"/>
                <a:cs typeface="Calibri" panose="020F0502020204030204" pitchFamily="34" charset="0"/>
              </a:rPr>
              <a:t>Save</a:t>
            </a: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 to save the dashboard.</a:t>
            </a:r>
          </a:p>
          <a:p>
            <a:pPr marL="0" indent="0">
              <a:buNone/>
            </a:pPr>
            <a:endParaRPr lang="en-IN" sz="1400"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p:txBody>
      </p:sp>
      <p:pic>
        <p:nvPicPr>
          <p:cNvPr id="5" name="Picture 4">
            <a:extLst>
              <a:ext uri="{FF2B5EF4-FFF2-40B4-BE49-F238E27FC236}">
                <a16:creationId xmlns:a16="http://schemas.microsoft.com/office/drawing/2014/main" id="{877B4B00-D0B2-3406-3F3F-F8637B9B95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0983" y="964821"/>
            <a:ext cx="5246974" cy="3000193"/>
          </a:xfrm>
          <a:prstGeom prst="rect">
            <a:avLst/>
          </a:prstGeom>
        </p:spPr>
      </p:pic>
      <p:pic>
        <p:nvPicPr>
          <p:cNvPr id="7" name="Picture 6">
            <a:extLst>
              <a:ext uri="{FF2B5EF4-FFF2-40B4-BE49-F238E27FC236}">
                <a16:creationId xmlns:a16="http://schemas.microsoft.com/office/drawing/2014/main" id="{EC998BA0-45A4-0C58-2550-7DFC708639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3953" y="4525859"/>
            <a:ext cx="4549534" cy="1729890"/>
          </a:xfrm>
          <a:prstGeom prst="rect">
            <a:avLst/>
          </a:prstGeom>
        </p:spPr>
      </p:pic>
    </p:spTree>
    <p:extLst>
      <p:ext uri="{BB962C8B-B14F-4D97-AF65-F5344CB8AC3E}">
        <p14:creationId xmlns:p14="http://schemas.microsoft.com/office/powerpoint/2010/main" val="22431307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6E350-DF7C-2AED-436D-934FE7DAF89F}"/>
              </a:ext>
            </a:extLst>
          </p:cNvPr>
          <p:cNvSpPr>
            <a:spLocks noGrp="1"/>
          </p:cNvSpPr>
          <p:nvPr>
            <p:ph type="title"/>
          </p:nvPr>
        </p:nvSpPr>
        <p:spPr>
          <a:xfrm>
            <a:off x="1308391" y="2399611"/>
            <a:ext cx="9905998" cy="1478570"/>
          </a:xfrm>
        </p:spPr>
        <p:txBody>
          <a:bodyPr>
            <a:normAutofit/>
          </a:bodyPr>
          <a:lstStyle/>
          <a:p>
            <a:pPr algn="ctr"/>
            <a:r>
              <a:rPr lang="en-IN" sz="4400" dirty="0">
                <a:solidFill>
                  <a:srgbClr val="002060"/>
                </a:solidFill>
                <a:latin typeface="Algerian" panose="04020705040A02060702" pitchFamily="82" charset="0"/>
              </a:rPr>
              <a:t>Thank you !</a:t>
            </a:r>
          </a:p>
        </p:txBody>
      </p:sp>
      <p:sp>
        <p:nvSpPr>
          <p:cNvPr id="3" name="Content Placeholder 2">
            <a:extLst>
              <a:ext uri="{FF2B5EF4-FFF2-40B4-BE49-F238E27FC236}">
                <a16:creationId xmlns:a16="http://schemas.microsoft.com/office/drawing/2014/main" id="{A82EF445-4347-7938-B0FA-6A682BA15483}"/>
              </a:ext>
            </a:extLst>
          </p:cNvPr>
          <p:cNvSpPr>
            <a:spLocks noGrp="1"/>
          </p:cNvSpPr>
          <p:nvPr>
            <p:ph idx="1"/>
          </p:nvPr>
        </p:nvSpPr>
        <p:spPr>
          <a:xfrm>
            <a:off x="11958762" y="5828306"/>
            <a:ext cx="98465" cy="153726"/>
          </a:xfrm>
        </p:spPr>
        <p:txBody>
          <a:bodyPr>
            <a:normAutofit fontScale="25000" lnSpcReduction="20000"/>
          </a:bodyPr>
          <a:lstStyle/>
          <a:p>
            <a:pPr marL="0" indent="0">
              <a:buNone/>
            </a:pPr>
            <a:endParaRPr lang="en-IN" dirty="0"/>
          </a:p>
        </p:txBody>
      </p:sp>
    </p:spTree>
    <p:extLst>
      <p:ext uri="{BB962C8B-B14F-4D97-AF65-F5344CB8AC3E}">
        <p14:creationId xmlns:p14="http://schemas.microsoft.com/office/powerpoint/2010/main" val="3270821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946D3-DA82-3FF4-EEC0-94791BBEDE0D}"/>
              </a:ext>
            </a:extLst>
          </p:cNvPr>
          <p:cNvSpPr>
            <a:spLocks noGrp="1"/>
          </p:cNvSpPr>
          <p:nvPr>
            <p:ph type="title"/>
          </p:nvPr>
        </p:nvSpPr>
        <p:spPr>
          <a:xfrm>
            <a:off x="44132" y="61927"/>
            <a:ext cx="75137" cy="160710"/>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265498AC-71EC-D004-D1BB-97684BC4F27B}"/>
              </a:ext>
            </a:extLst>
          </p:cNvPr>
          <p:cNvSpPr>
            <a:spLocks noGrp="1"/>
          </p:cNvSpPr>
          <p:nvPr>
            <p:ph idx="1"/>
          </p:nvPr>
        </p:nvSpPr>
        <p:spPr>
          <a:xfrm>
            <a:off x="1315540" y="127221"/>
            <a:ext cx="9943507" cy="6535972"/>
          </a:xfrm>
        </p:spPr>
        <p:txBody>
          <a:bodyPr>
            <a:normAutofit/>
          </a:bodyPr>
          <a:lstStyle/>
          <a:p>
            <a:pPr marL="0" indent="0">
              <a:buNone/>
            </a:pPr>
            <a:r>
              <a:rPr lang="en-IN" sz="1400" dirty="0">
                <a:solidFill>
                  <a:srgbClr val="002060"/>
                </a:solidFill>
                <a:latin typeface="Calibri" panose="020F0502020204030204" pitchFamily="34" charset="0"/>
                <a:cs typeface="Calibri" panose="020F0502020204030204" pitchFamily="34" charset="0"/>
              </a:rPr>
              <a:t>2) Click on </a:t>
            </a:r>
            <a:r>
              <a:rPr lang="en-IN" sz="1400" dirty="0">
                <a:solidFill>
                  <a:srgbClr val="C00000"/>
                </a:solidFill>
                <a:latin typeface="Calibri" panose="020F0502020204030204" pitchFamily="34" charset="0"/>
                <a:cs typeface="Calibri" panose="020F0502020204030204" pitchFamily="34" charset="0"/>
              </a:rPr>
              <a:t>latest release v1.24.0 </a:t>
            </a:r>
            <a:r>
              <a:rPr lang="en-IN" sz="1400" dirty="0">
                <a:solidFill>
                  <a:schemeClr val="bg1"/>
                </a:solidFill>
                <a:latin typeface="Calibri" panose="020F0502020204030204" pitchFamily="34" charset="0"/>
                <a:cs typeface="Calibri" panose="020F0502020204030204" pitchFamily="34" charset="0"/>
              </a:rPr>
              <a:t>to download the application</a:t>
            </a:r>
          </a:p>
          <a:p>
            <a:pPr marL="0" indent="0">
              <a:buNone/>
            </a:pPr>
            <a:endParaRPr lang="en-IN" sz="1400" dirty="0">
              <a:solidFill>
                <a:schemeClr val="bg1"/>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967251C0-DF3E-CAD8-40AC-804382BE44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3526" y="789665"/>
            <a:ext cx="9943507" cy="5593222"/>
          </a:xfrm>
          <a:prstGeom prst="rect">
            <a:avLst/>
          </a:prstGeom>
        </p:spPr>
      </p:pic>
    </p:spTree>
    <p:extLst>
      <p:ext uri="{BB962C8B-B14F-4D97-AF65-F5344CB8AC3E}">
        <p14:creationId xmlns:p14="http://schemas.microsoft.com/office/powerpoint/2010/main" val="3135455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946D3-DA82-3FF4-EEC0-94791BBEDE0D}"/>
              </a:ext>
            </a:extLst>
          </p:cNvPr>
          <p:cNvSpPr>
            <a:spLocks noGrp="1"/>
          </p:cNvSpPr>
          <p:nvPr>
            <p:ph type="title"/>
          </p:nvPr>
        </p:nvSpPr>
        <p:spPr>
          <a:xfrm>
            <a:off x="44132" y="61927"/>
            <a:ext cx="75137" cy="160710"/>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265498AC-71EC-D004-D1BB-97684BC4F27B}"/>
              </a:ext>
            </a:extLst>
          </p:cNvPr>
          <p:cNvSpPr>
            <a:spLocks noGrp="1"/>
          </p:cNvSpPr>
          <p:nvPr>
            <p:ph idx="1"/>
          </p:nvPr>
        </p:nvSpPr>
        <p:spPr>
          <a:xfrm>
            <a:off x="1315540" y="127221"/>
            <a:ext cx="9943507" cy="6535972"/>
          </a:xfrm>
        </p:spPr>
        <p:txBody>
          <a:bodyPr>
            <a:normAutofit/>
          </a:bodyPr>
          <a:lstStyle/>
          <a:p>
            <a:pPr marL="0" indent="0">
              <a:buNone/>
            </a:pPr>
            <a:r>
              <a:rPr lang="en-IN" sz="1400" dirty="0">
                <a:solidFill>
                  <a:srgbClr val="002060"/>
                </a:solidFill>
                <a:latin typeface="Calibri" panose="020F0502020204030204" pitchFamily="34" charset="0"/>
                <a:cs typeface="Calibri" panose="020F0502020204030204" pitchFamily="34" charset="0"/>
              </a:rPr>
              <a:t>3) Go to </a:t>
            </a:r>
            <a:r>
              <a:rPr lang="en-IN" sz="1400" u="sng" dirty="0">
                <a:solidFill>
                  <a:srgbClr val="C00000"/>
                </a:solidFill>
                <a:effectLst/>
                <a:latin typeface="Calibri" panose="020F0502020204030204" pitchFamily="34" charset="0"/>
                <a:ea typeface="Times New Roman" panose="02020603050405020304" pitchFamily="18" charset="0"/>
                <a:cs typeface="Calibri" panose="020F0502020204030204" pitchFamily="34" charset="0"/>
                <a:hlinkClick r:id="rId2">
                  <a:extLst>
                    <a:ext uri="{A12FA001-AC4F-418D-AE19-62706E023703}">
                      <ahyp:hlinkClr xmlns:ahyp="http://schemas.microsoft.com/office/drawing/2018/hyperlinkcolor" val="tx"/>
                    </a:ext>
                  </a:extLst>
                </a:hlinkClick>
              </a:rPr>
              <a:t>https://github.com/kubernetes/minikube/releases/</a:t>
            </a:r>
            <a:r>
              <a:rPr lang="en-IN" sz="1400" u="sng"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t>
            </a:r>
            <a:r>
              <a:rPr lang="en-IN" sz="14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and </a:t>
            </a:r>
            <a:r>
              <a:rPr lang="en-IN" sz="1400" dirty="0">
                <a:solidFill>
                  <a:schemeClr val="bg1"/>
                </a:solidFill>
                <a:latin typeface="Calibri" panose="020F0502020204030204" pitchFamily="34" charset="0"/>
                <a:ea typeface="Times New Roman" panose="02020603050405020304" pitchFamily="18" charset="0"/>
                <a:cs typeface="Calibri" panose="020F0502020204030204" pitchFamily="34" charset="0"/>
              </a:rPr>
              <a:t>click on </a:t>
            </a:r>
            <a:r>
              <a:rPr lang="en-IN" sz="1400" dirty="0">
                <a:solidFill>
                  <a:srgbClr val="C00000"/>
                </a:solidFill>
                <a:latin typeface="Calibri" panose="020F0502020204030204" pitchFamily="34" charset="0"/>
                <a:ea typeface="Times New Roman" panose="02020603050405020304" pitchFamily="18" charset="0"/>
                <a:cs typeface="Calibri" panose="020F0502020204030204" pitchFamily="34" charset="0"/>
              </a:rPr>
              <a:t>minikube-windows-amd64.exe</a:t>
            </a:r>
            <a:r>
              <a:rPr lang="en-IN" sz="1400" dirty="0">
                <a:solidFill>
                  <a:schemeClr val="bg1"/>
                </a:solidFill>
                <a:latin typeface="Calibri" panose="020F0502020204030204" pitchFamily="34" charset="0"/>
                <a:ea typeface="Times New Roman" panose="02020603050405020304" pitchFamily="18" charset="0"/>
                <a:cs typeface="Calibri" panose="020F0502020204030204" pitchFamily="34" charset="0"/>
              </a:rPr>
              <a:t> to download the minikube     application.</a:t>
            </a:r>
          </a:p>
          <a:p>
            <a:pPr marL="0" indent="0">
              <a:buNone/>
            </a:pPr>
            <a:endParaRPr lang="en-IN" sz="1400" dirty="0">
              <a:solidFill>
                <a:srgbClr val="FF0000"/>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A28A04BE-7792-E2DA-F656-CECBCE37D1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5654" y="970578"/>
            <a:ext cx="9943507" cy="5593223"/>
          </a:xfrm>
          <a:prstGeom prst="rect">
            <a:avLst/>
          </a:prstGeom>
        </p:spPr>
      </p:pic>
    </p:spTree>
    <p:extLst>
      <p:ext uri="{BB962C8B-B14F-4D97-AF65-F5344CB8AC3E}">
        <p14:creationId xmlns:p14="http://schemas.microsoft.com/office/powerpoint/2010/main" val="3467458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946D3-DA82-3FF4-EEC0-94791BBEDE0D}"/>
              </a:ext>
            </a:extLst>
          </p:cNvPr>
          <p:cNvSpPr>
            <a:spLocks noGrp="1"/>
          </p:cNvSpPr>
          <p:nvPr>
            <p:ph type="title"/>
          </p:nvPr>
        </p:nvSpPr>
        <p:spPr>
          <a:xfrm>
            <a:off x="44132" y="61927"/>
            <a:ext cx="75137" cy="160710"/>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265498AC-71EC-D004-D1BB-97684BC4F27B}"/>
              </a:ext>
            </a:extLst>
          </p:cNvPr>
          <p:cNvSpPr>
            <a:spLocks noGrp="1"/>
          </p:cNvSpPr>
          <p:nvPr>
            <p:ph idx="1"/>
          </p:nvPr>
        </p:nvSpPr>
        <p:spPr>
          <a:xfrm>
            <a:off x="1315540" y="127221"/>
            <a:ext cx="9943507" cy="6631388"/>
          </a:xfrm>
        </p:spPr>
        <p:txBody>
          <a:bodyPr>
            <a:normAutofit/>
          </a:bodyPr>
          <a:lstStyle/>
          <a:p>
            <a:pPr marL="0" indent="0">
              <a:buNone/>
            </a:pPr>
            <a:r>
              <a:rPr lang="en-IN" sz="1400" dirty="0">
                <a:solidFill>
                  <a:srgbClr val="002060"/>
                </a:solidFill>
                <a:latin typeface="Calibri" panose="020F0502020204030204" pitchFamily="34" charset="0"/>
                <a:cs typeface="Calibri" panose="020F0502020204030204" pitchFamily="34" charset="0"/>
              </a:rPr>
              <a:t>4) Go to the </a:t>
            </a:r>
            <a:r>
              <a:rPr lang="en-IN" sz="1400" dirty="0">
                <a:solidFill>
                  <a:srgbClr val="C00000"/>
                </a:solidFill>
                <a:latin typeface="Calibri" panose="020F0502020204030204" pitchFamily="34" charset="0"/>
                <a:cs typeface="Calibri" panose="020F0502020204030204" pitchFamily="34" charset="0"/>
              </a:rPr>
              <a:t>Download</a:t>
            </a:r>
            <a:r>
              <a:rPr lang="en-IN" sz="1400" dirty="0">
                <a:solidFill>
                  <a:srgbClr val="002060"/>
                </a:solidFill>
                <a:latin typeface="Calibri" panose="020F0502020204030204" pitchFamily="34" charset="0"/>
                <a:cs typeface="Calibri" panose="020F0502020204030204" pitchFamily="34" charset="0"/>
              </a:rPr>
              <a:t> folder and copy/cut the </a:t>
            </a:r>
            <a:r>
              <a:rPr lang="en-IN" sz="1400" dirty="0">
                <a:solidFill>
                  <a:srgbClr val="C00000"/>
                </a:solidFill>
                <a:latin typeface="Calibri" panose="020F0502020204030204" pitchFamily="34" charset="0"/>
                <a:cs typeface="Calibri" panose="020F0502020204030204" pitchFamily="34" charset="0"/>
              </a:rPr>
              <a:t>kubectl application</a:t>
            </a:r>
            <a:r>
              <a:rPr lang="en-IN" sz="1400" dirty="0">
                <a:solidFill>
                  <a:srgbClr val="002060"/>
                </a:solidFill>
                <a:latin typeface="Calibri" panose="020F0502020204030204" pitchFamily="34" charset="0"/>
                <a:cs typeface="Calibri" panose="020F0502020204030204" pitchFamily="34" charset="0"/>
              </a:rPr>
              <a:t> and </a:t>
            </a:r>
            <a:r>
              <a:rPr lang="en-IN" sz="1400" dirty="0">
                <a:solidFill>
                  <a:srgbClr val="C00000"/>
                </a:solidFill>
                <a:latin typeface="Calibri" panose="020F0502020204030204" pitchFamily="34" charset="0"/>
                <a:cs typeface="Calibri" panose="020F0502020204030204" pitchFamily="34" charset="0"/>
              </a:rPr>
              <a:t>minikube application</a:t>
            </a:r>
            <a:r>
              <a:rPr lang="en-IN" sz="1400" dirty="0">
                <a:solidFill>
                  <a:srgbClr val="002060"/>
                </a:solidFill>
                <a:latin typeface="Calibri" panose="020F0502020204030204" pitchFamily="34" charset="0"/>
                <a:cs typeface="Calibri" panose="020F0502020204030204" pitchFamily="34" charset="0"/>
              </a:rPr>
              <a:t>, and paste it in a folder of any name.</a:t>
            </a:r>
          </a:p>
          <a:p>
            <a:pPr marL="0" indent="0">
              <a:buNone/>
            </a:pPr>
            <a:endParaRPr lang="en-IN" sz="1400" dirty="0">
              <a:solidFill>
                <a:schemeClr val="bg1"/>
              </a:solidFill>
              <a:latin typeface="Calibri" panose="020F0502020204030204" pitchFamily="34" charset="0"/>
              <a:cs typeface="Calibri" panose="020F0502020204030204" pitchFamily="34" charset="0"/>
            </a:endParaRPr>
          </a:p>
          <a:p>
            <a:pPr marL="0" indent="0">
              <a:buNone/>
            </a:pPr>
            <a:endParaRPr lang="en-IN" sz="1400" dirty="0">
              <a:solidFill>
                <a:schemeClr val="bg1"/>
              </a:solidFill>
              <a:latin typeface="Calibri" panose="020F0502020204030204" pitchFamily="34" charset="0"/>
              <a:cs typeface="Calibri" panose="020F0502020204030204" pitchFamily="34" charset="0"/>
            </a:endParaRPr>
          </a:p>
          <a:p>
            <a:pPr marL="0" indent="0">
              <a:buNone/>
            </a:pPr>
            <a:endParaRPr lang="en-IN" sz="1400" dirty="0">
              <a:solidFill>
                <a:schemeClr val="bg1"/>
              </a:solidFill>
              <a:latin typeface="Calibri" panose="020F0502020204030204" pitchFamily="34" charset="0"/>
              <a:cs typeface="Calibri" panose="020F0502020204030204" pitchFamily="34" charset="0"/>
            </a:endParaRPr>
          </a:p>
          <a:p>
            <a:pPr marL="0" indent="0">
              <a:buNone/>
            </a:pPr>
            <a:endParaRPr lang="en-IN" sz="1400" dirty="0">
              <a:solidFill>
                <a:schemeClr val="bg1"/>
              </a:solidFill>
              <a:latin typeface="Calibri" panose="020F0502020204030204" pitchFamily="34" charset="0"/>
              <a:cs typeface="Calibri" panose="020F0502020204030204" pitchFamily="34" charset="0"/>
            </a:endParaRPr>
          </a:p>
          <a:p>
            <a:pPr marL="0" indent="0">
              <a:buNone/>
            </a:pPr>
            <a:endParaRPr lang="en-IN" sz="1400" dirty="0">
              <a:solidFill>
                <a:schemeClr val="bg1"/>
              </a:solidFill>
              <a:latin typeface="Calibri" panose="020F0502020204030204" pitchFamily="34" charset="0"/>
              <a:cs typeface="Calibri" panose="020F0502020204030204" pitchFamily="34" charset="0"/>
            </a:endParaRPr>
          </a:p>
          <a:p>
            <a:pPr marL="0" indent="0">
              <a:buNone/>
            </a:pPr>
            <a:r>
              <a:rPr lang="en-IN" sz="1400" dirty="0">
                <a:solidFill>
                  <a:schemeClr val="bg1"/>
                </a:solidFill>
                <a:latin typeface="Calibri" panose="020F0502020204030204" pitchFamily="34" charset="0"/>
                <a:cs typeface="Calibri" panose="020F0502020204030204" pitchFamily="34" charset="0"/>
              </a:rPr>
              <a:t>5) Go to </a:t>
            </a:r>
            <a:r>
              <a:rPr lang="en-IN" sz="1400" dirty="0">
                <a:solidFill>
                  <a:srgbClr val="C00000"/>
                </a:solidFill>
                <a:latin typeface="Calibri" panose="020F0502020204030204" pitchFamily="34" charset="0"/>
                <a:cs typeface="Calibri" panose="020F0502020204030204" pitchFamily="34" charset="0"/>
              </a:rPr>
              <a:t>Environment Variables</a:t>
            </a:r>
            <a:r>
              <a:rPr lang="en-IN" sz="1400" dirty="0">
                <a:solidFill>
                  <a:schemeClr val="bg1"/>
                </a:solidFill>
                <a:latin typeface="Calibri" panose="020F0502020204030204" pitchFamily="34" charset="0"/>
                <a:cs typeface="Calibri" panose="020F0502020204030204" pitchFamily="34" charset="0"/>
              </a:rPr>
              <a:t> and select </a:t>
            </a:r>
            <a:r>
              <a:rPr lang="en-IN" sz="1400" dirty="0">
                <a:solidFill>
                  <a:srgbClr val="C00000"/>
                </a:solidFill>
                <a:latin typeface="Calibri" panose="020F0502020204030204" pitchFamily="34" charset="0"/>
                <a:cs typeface="Calibri" panose="020F0502020204030204" pitchFamily="34" charset="0"/>
              </a:rPr>
              <a:t>Path</a:t>
            </a:r>
            <a:r>
              <a:rPr lang="en-IN" sz="1400" dirty="0">
                <a:solidFill>
                  <a:schemeClr val="bg1"/>
                </a:solidFill>
                <a:latin typeface="Calibri" panose="020F0502020204030204" pitchFamily="34" charset="0"/>
                <a:cs typeface="Calibri" panose="020F0502020204030204" pitchFamily="34" charset="0"/>
              </a:rPr>
              <a:t> and then click on </a:t>
            </a:r>
            <a:r>
              <a:rPr lang="en-IN" sz="1400" dirty="0">
                <a:solidFill>
                  <a:srgbClr val="C00000"/>
                </a:solidFill>
                <a:latin typeface="Calibri" panose="020F0502020204030204" pitchFamily="34" charset="0"/>
                <a:cs typeface="Calibri" panose="020F0502020204030204" pitchFamily="34" charset="0"/>
              </a:rPr>
              <a:t>Edit</a:t>
            </a:r>
            <a:r>
              <a:rPr lang="en-IN" sz="1400" dirty="0">
                <a:solidFill>
                  <a:schemeClr val="bg1"/>
                </a:solidFill>
                <a:latin typeface="Calibri" panose="020F0502020204030204" pitchFamily="34" charset="0"/>
                <a:cs typeface="Calibri" panose="020F0502020204030204" pitchFamily="34" charset="0"/>
              </a:rPr>
              <a:t>.</a:t>
            </a:r>
          </a:p>
          <a:p>
            <a:pPr marL="0" indent="0">
              <a:buNone/>
            </a:pPr>
            <a:endParaRPr lang="en-IN" sz="1400" dirty="0">
              <a:solidFill>
                <a:schemeClr val="bg1"/>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A04E5E99-A763-C456-8C41-4E13773463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809" y="544582"/>
            <a:ext cx="4817114" cy="1441701"/>
          </a:xfrm>
          <a:prstGeom prst="rect">
            <a:avLst/>
          </a:prstGeom>
        </p:spPr>
      </p:pic>
      <p:pic>
        <p:nvPicPr>
          <p:cNvPr id="7" name="Picture 6">
            <a:extLst>
              <a:ext uri="{FF2B5EF4-FFF2-40B4-BE49-F238E27FC236}">
                <a16:creationId xmlns:a16="http://schemas.microsoft.com/office/drawing/2014/main" id="{5F86B927-75B7-9B94-319A-FE962679A5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1625" y="2813883"/>
            <a:ext cx="3484375" cy="3849310"/>
          </a:xfrm>
          <a:prstGeom prst="rect">
            <a:avLst/>
          </a:prstGeom>
        </p:spPr>
      </p:pic>
    </p:spTree>
    <p:extLst>
      <p:ext uri="{BB962C8B-B14F-4D97-AF65-F5344CB8AC3E}">
        <p14:creationId xmlns:p14="http://schemas.microsoft.com/office/powerpoint/2010/main" val="2014977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946D3-DA82-3FF4-EEC0-94791BBEDE0D}"/>
              </a:ext>
            </a:extLst>
          </p:cNvPr>
          <p:cNvSpPr>
            <a:spLocks noGrp="1"/>
          </p:cNvSpPr>
          <p:nvPr>
            <p:ph type="title"/>
          </p:nvPr>
        </p:nvSpPr>
        <p:spPr>
          <a:xfrm>
            <a:off x="44132" y="61927"/>
            <a:ext cx="75137" cy="160710"/>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265498AC-71EC-D004-D1BB-97684BC4F27B}"/>
              </a:ext>
            </a:extLst>
          </p:cNvPr>
          <p:cNvSpPr>
            <a:spLocks noGrp="1"/>
          </p:cNvSpPr>
          <p:nvPr>
            <p:ph idx="1"/>
          </p:nvPr>
        </p:nvSpPr>
        <p:spPr>
          <a:xfrm>
            <a:off x="1315540" y="127221"/>
            <a:ext cx="9943507" cy="6535972"/>
          </a:xfrm>
        </p:spPr>
        <p:txBody>
          <a:bodyPr>
            <a:normAutofit/>
          </a:bodyPr>
          <a:lstStyle/>
          <a:p>
            <a:pPr marL="0" indent="0">
              <a:buNone/>
            </a:pPr>
            <a:r>
              <a:rPr lang="en-IN" sz="1400" dirty="0">
                <a:solidFill>
                  <a:srgbClr val="002060"/>
                </a:solidFill>
                <a:latin typeface="Calibri" panose="020F0502020204030204" pitchFamily="34" charset="0"/>
                <a:cs typeface="Calibri" panose="020F0502020204030204" pitchFamily="34" charset="0"/>
              </a:rPr>
              <a:t>6) Click on </a:t>
            </a:r>
            <a:r>
              <a:rPr lang="en-IN" sz="1400" dirty="0">
                <a:solidFill>
                  <a:srgbClr val="C00000"/>
                </a:solidFill>
                <a:latin typeface="Calibri" panose="020F0502020204030204" pitchFamily="34" charset="0"/>
                <a:cs typeface="Calibri" panose="020F0502020204030204" pitchFamily="34" charset="0"/>
              </a:rPr>
              <a:t>New</a:t>
            </a:r>
            <a:r>
              <a:rPr lang="en-IN" sz="1400" dirty="0">
                <a:solidFill>
                  <a:srgbClr val="002060"/>
                </a:solidFill>
                <a:latin typeface="Calibri" panose="020F0502020204030204" pitchFamily="34" charset="0"/>
                <a:cs typeface="Calibri" panose="020F0502020204030204" pitchFamily="34" charset="0"/>
              </a:rPr>
              <a:t> and paste the path of the folder which contains the kubectl and minikube applications and then click on </a:t>
            </a:r>
            <a:r>
              <a:rPr lang="en-IN" sz="1400" dirty="0">
                <a:solidFill>
                  <a:srgbClr val="C00000"/>
                </a:solidFill>
                <a:latin typeface="Calibri" panose="020F0502020204030204" pitchFamily="34" charset="0"/>
                <a:cs typeface="Calibri" panose="020F0502020204030204" pitchFamily="34" charset="0"/>
              </a:rPr>
              <a:t>OK</a:t>
            </a:r>
            <a:r>
              <a:rPr lang="en-IN" sz="1400" dirty="0">
                <a:solidFill>
                  <a:srgbClr val="002060"/>
                </a:solidFill>
                <a:latin typeface="Calibri" panose="020F0502020204030204" pitchFamily="34" charset="0"/>
                <a:cs typeface="Calibri" panose="020F0502020204030204" pitchFamily="34" charset="0"/>
              </a:rPr>
              <a:t>.</a:t>
            </a:r>
          </a:p>
          <a:p>
            <a:pPr marL="0" indent="0">
              <a:buNone/>
            </a:pPr>
            <a:endParaRPr lang="en-IN" sz="1400" dirty="0">
              <a:solidFill>
                <a:schemeClr val="bg1"/>
              </a:solidFill>
              <a:latin typeface="Calibri" panose="020F0502020204030204" pitchFamily="34" charset="0"/>
              <a:cs typeface="Calibri" panose="020F0502020204030204" pitchFamily="34" charset="0"/>
            </a:endParaRPr>
          </a:p>
          <a:p>
            <a:pPr marL="0" indent="0">
              <a:buNone/>
            </a:pPr>
            <a:endParaRPr lang="en-IN" sz="1400" dirty="0">
              <a:solidFill>
                <a:schemeClr val="bg1"/>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38BFD133-5DE8-83E3-1D57-D52D707E1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9457" y="882595"/>
            <a:ext cx="4070117" cy="4516341"/>
          </a:xfrm>
          <a:prstGeom prst="rect">
            <a:avLst/>
          </a:prstGeom>
        </p:spPr>
      </p:pic>
    </p:spTree>
    <p:extLst>
      <p:ext uri="{BB962C8B-B14F-4D97-AF65-F5344CB8AC3E}">
        <p14:creationId xmlns:p14="http://schemas.microsoft.com/office/powerpoint/2010/main" val="3227528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946D3-DA82-3FF4-EEC0-94791BBEDE0D}"/>
              </a:ext>
            </a:extLst>
          </p:cNvPr>
          <p:cNvSpPr>
            <a:spLocks noGrp="1"/>
          </p:cNvSpPr>
          <p:nvPr>
            <p:ph type="title"/>
          </p:nvPr>
        </p:nvSpPr>
        <p:spPr>
          <a:xfrm>
            <a:off x="44132" y="61927"/>
            <a:ext cx="75137" cy="160710"/>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265498AC-71EC-D004-D1BB-97684BC4F27B}"/>
              </a:ext>
            </a:extLst>
          </p:cNvPr>
          <p:cNvSpPr>
            <a:spLocks noGrp="1"/>
          </p:cNvSpPr>
          <p:nvPr>
            <p:ph idx="1"/>
          </p:nvPr>
        </p:nvSpPr>
        <p:spPr>
          <a:xfrm>
            <a:off x="1315540" y="127221"/>
            <a:ext cx="9943507" cy="6535972"/>
          </a:xfrm>
        </p:spPr>
        <p:txBody>
          <a:bodyPr>
            <a:normAutofit/>
          </a:bodyPr>
          <a:lstStyle/>
          <a:p>
            <a:pPr marL="0" indent="0">
              <a:buNone/>
            </a:pPr>
            <a:r>
              <a:rPr lang="en-IN" sz="1400" dirty="0">
                <a:solidFill>
                  <a:srgbClr val="002060"/>
                </a:solidFill>
                <a:latin typeface="Calibri" panose="020F0502020204030204" pitchFamily="34" charset="0"/>
                <a:cs typeface="Calibri" panose="020F0502020204030204" pitchFamily="34" charset="0"/>
              </a:rPr>
              <a:t>7) Open </a:t>
            </a:r>
            <a:r>
              <a:rPr lang="en-IN" sz="1400" dirty="0">
                <a:solidFill>
                  <a:srgbClr val="C00000"/>
                </a:solidFill>
                <a:latin typeface="Calibri" panose="020F0502020204030204" pitchFamily="34" charset="0"/>
                <a:cs typeface="Calibri" panose="020F0502020204030204" pitchFamily="34" charset="0"/>
              </a:rPr>
              <a:t>Windows PowerShell </a:t>
            </a:r>
            <a:r>
              <a:rPr lang="en-IN" sz="1400" dirty="0">
                <a:solidFill>
                  <a:schemeClr val="bg1"/>
                </a:solidFill>
                <a:latin typeface="Calibri" panose="020F0502020204030204" pitchFamily="34" charset="0"/>
                <a:cs typeface="Calibri" panose="020F0502020204030204" pitchFamily="34" charset="0"/>
              </a:rPr>
              <a:t>and type </a:t>
            </a:r>
            <a:r>
              <a:rPr lang="en-IN" sz="1400" dirty="0">
                <a:solidFill>
                  <a:srgbClr val="C00000"/>
                </a:solidFill>
                <a:latin typeface="Calibri" panose="020F0502020204030204" pitchFamily="34" charset="0"/>
                <a:cs typeface="Calibri" panose="020F0502020204030204" pitchFamily="34" charset="0"/>
              </a:rPr>
              <a:t>kubectl</a:t>
            </a:r>
            <a:r>
              <a:rPr lang="en-IN" sz="1400" dirty="0">
                <a:solidFill>
                  <a:schemeClr val="bg1"/>
                </a:solidFill>
                <a:latin typeface="Calibri" panose="020F0502020204030204" pitchFamily="34" charset="0"/>
                <a:cs typeface="Calibri" panose="020F0502020204030204" pitchFamily="34" charset="0"/>
              </a:rPr>
              <a:t> and press Enter to check whether kubectl is installed or not.</a:t>
            </a:r>
          </a:p>
          <a:p>
            <a:pPr marL="0" indent="0">
              <a:buNone/>
            </a:pPr>
            <a:endParaRPr lang="en-IN" sz="1400" dirty="0">
              <a:solidFill>
                <a:schemeClr val="bg1"/>
              </a:solidFill>
              <a:latin typeface="Calibri" panose="020F0502020204030204" pitchFamily="34" charset="0"/>
              <a:cs typeface="Calibri" panose="020F0502020204030204" pitchFamily="34" charset="0"/>
            </a:endParaRPr>
          </a:p>
          <a:p>
            <a:pPr marL="0" indent="0">
              <a:buNone/>
            </a:pPr>
            <a:endParaRPr lang="en-IN" sz="1400" dirty="0">
              <a:solidFill>
                <a:schemeClr val="bg1"/>
              </a:solidFill>
              <a:latin typeface="Calibri" panose="020F0502020204030204" pitchFamily="34" charset="0"/>
              <a:cs typeface="Calibri" panose="020F0502020204030204" pitchFamily="34" charset="0"/>
            </a:endParaRPr>
          </a:p>
          <a:p>
            <a:pPr marL="0" indent="0">
              <a:buNone/>
            </a:pPr>
            <a:endParaRPr lang="en-IN" sz="1400" dirty="0">
              <a:solidFill>
                <a:schemeClr val="bg1"/>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44F1F06C-2385-1183-4932-4D09085E72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3158" y="442610"/>
            <a:ext cx="4505893" cy="6288169"/>
          </a:xfrm>
          <a:prstGeom prst="rect">
            <a:avLst/>
          </a:prstGeom>
        </p:spPr>
      </p:pic>
    </p:spTree>
    <p:extLst>
      <p:ext uri="{BB962C8B-B14F-4D97-AF65-F5344CB8AC3E}">
        <p14:creationId xmlns:p14="http://schemas.microsoft.com/office/powerpoint/2010/main" val="2220261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946D3-DA82-3FF4-EEC0-94791BBEDE0D}"/>
              </a:ext>
            </a:extLst>
          </p:cNvPr>
          <p:cNvSpPr>
            <a:spLocks noGrp="1"/>
          </p:cNvSpPr>
          <p:nvPr>
            <p:ph type="title"/>
          </p:nvPr>
        </p:nvSpPr>
        <p:spPr>
          <a:xfrm>
            <a:off x="44132" y="61927"/>
            <a:ext cx="75137" cy="160710"/>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265498AC-71EC-D004-D1BB-97684BC4F27B}"/>
              </a:ext>
            </a:extLst>
          </p:cNvPr>
          <p:cNvSpPr>
            <a:spLocks noGrp="1"/>
          </p:cNvSpPr>
          <p:nvPr>
            <p:ph idx="1"/>
          </p:nvPr>
        </p:nvSpPr>
        <p:spPr>
          <a:xfrm>
            <a:off x="1315540" y="127221"/>
            <a:ext cx="9943507" cy="6535972"/>
          </a:xfrm>
        </p:spPr>
        <p:txBody>
          <a:bodyPr>
            <a:normAutofit/>
          </a:bodyPr>
          <a:lstStyle/>
          <a:p>
            <a:pPr marL="0" indent="0">
              <a:buNone/>
            </a:pPr>
            <a:r>
              <a:rPr lang="en-IN" sz="1400" dirty="0">
                <a:solidFill>
                  <a:srgbClr val="002060"/>
                </a:solidFill>
                <a:latin typeface="Calibri" panose="020F0502020204030204" pitchFamily="34" charset="0"/>
                <a:cs typeface="Calibri" panose="020F0502020204030204" pitchFamily="34" charset="0"/>
              </a:rPr>
              <a:t>8) Open </a:t>
            </a:r>
            <a:r>
              <a:rPr lang="en-IN" sz="1400" dirty="0">
                <a:solidFill>
                  <a:srgbClr val="C00000"/>
                </a:solidFill>
                <a:latin typeface="Calibri" panose="020F0502020204030204" pitchFamily="34" charset="0"/>
                <a:cs typeface="Calibri" panose="020F0502020204030204" pitchFamily="34" charset="0"/>
              </a:rPr>
              <a:t>Windows PowerShell </a:t>
            </a:r>
            <a:r>
              <a:rPr lang="en-IN" sz="1400" dirty="0">
                <a:solidFill>
                  <a:schemeClr val="bg1"/>
                </a:solidFill>
                <a:latin typeface="Calibri" panose="020F0502020204030204" pitchFamily="34" charset="0"/>
                <a:cs typeface="Calibri" panose="020F0502020204030204" pitchFamily="34" charset="0"/>
              </a:rPr>
              <a:t>and type </a:t>
            </a:r>
            <a:r>
              <a:rPr lang="en-IN" sz="1400" dirty="0">
                <a:solidFill>
                  <a:srgbClr val="C00000"/>
                </a:solidFill>
                <a:latin typeface="Calibri" panose="020F0502020204030204" pitchFamily="34" charset="0"/>
                <a:cs typeface="Calibri" panose="020F0502020204030204" pitchFamily="34" charset="0"/>
              </a:rPr>
              <a:t>minikube version</a:t>
            </a:r>
            <a:r>
              <a:rPr lang="en-IN" sz="1400" dirty="0">
                <a:solidFill>
                  <a:schemeClr val="bg1"/>
                </a:solidFill>
                <a:latin typeface="Calibri" panose="020F0502020204030204" pitchFamily="34" charset="0"/>
                <a:cs typeface="Calibri" panose="020F0502020204030204" pitchFamily="34" charset="0"/>
              </a:rPr>
              <a:t> and press Enter to check whether minikube is installed or not.</a:t>
            </a:r>
          </a:p>
          <a:p>
            <a:pPr marL="0" indent="0">
              <a:buNone/>
            </a:pPr>
            <a:r>
              <a:rPr lang="en-IN" sz="1400" dirty="0">
                <a:solidFill>
                  <a:schemeClr val="bg1"/>
                </a:solidFill>
                <a:latin typeface="Calibri" panose="020F0502020204030204" pitchFamily="34" charset="0"/>
                <a:cs typeface="Calibri" panose="020F0502020204030204" pitchFamily="34" charset="0"/>
              </a:rPr>
              <a:t>9) Type </a:t>
            </a:r>
            <a:r>
              <a:rPr lang="en-IN" sz="1400" dirty="0">
                <a:solidFill>
                  <a:srgbClr val="C00000"/>
                </a:solidFill>
                <a:latin typeface="Calibri" panose="020F0502020204030204" pitchFamily="34" charset="0"/>
                <a:cs typeface="Calibri" panose="020F0502020204030204" pitchFamily="34" charset="0"/>
              </a:rPr>
              <a:t>minikube start</a:t>
            </a:r>
            <a:r>
              <a:rPr lang="en-IN" sz="1400" dirty="0">
                <a:solidFill>
                  <a:schemeClr val="bg1"/>
                </a:solidFill>
                <a:latin typeface="Calibri" panose="020F0502020204030204" pitchFamily="34" charset="0"/>
                <a:cs typeface="Calibri" panose="020F0502020204030204" pitchFamily="34" charset="0"/>
              </a:rPr>
              <a:t> and press Enter to start minikube.</a:t>
            </a:r>
          </a:p>
          <a:p>
            <a:pPr marL="0" indent="0">
              <a:buNone/>
            </a:pPr>
            <a:r>
              <a:rPr lang="en-IN" sz="1400" dirty="0">
                <a:solidFill>
                  <a:schemeClr val="bg1"/>
                </a:solidFill>
                <a:latin typeface="Calibri" panose="020F0502020204030204" pitchFamily="34" charset="0"/>
                <a:cs typeface="Calibri" panose="020F0502020204030204" pitchFamily="34" charset="0"/>
              </a:rPr>
              <a:t>10) Type </a:t>
            </a:r>
            <a:r>
              <a:rPr lang="en-IN" sz="1400" dirty="0">
                <a:solidFill>
                  <a:srgbClr val="C00000"/>
                </a:solidFill>
                <a:latin typeface="Calibri" panose="020F0502020204030204" pitchFamily="34" charset="0"/>
                <a:cs typeface="Calibri" panose="020F0502020204030204" pitchFamily="34" charset="0"/>
              </a:rPr>
              <a:t>kubectl get nodes</a:t>
            </a:r>
            <a:r>
              <a:rPr lang="en-IN" sz="1400" dirty="0">
                <a:solidFill>
                  <a:schemeClr val="bg1"/>
                </a:solidFill>
                <a:latin typeface="Calibri" panose="020F0502020204030204" pitchFamily="34" charset="0"/>
                <a:cs typeface="Calibri" panose="020F0502020204030204" pitchFamily="34" charset="0"/>
              </a:rPr>
              <a:t> and press Enter to </a:t>
            </a:r>
            <a:r>
              <a:rPr lang="en-US" sz="1400" dirty="0">
                <a:solidFill>
                  <a:schemeClr val="bg1"/>
                </a:solidFill>
                <a:latin typeface="Calibri" panose="020F0502020204030204" pitchFamily="34" charset="0"/>
                <a:cs typeface="Calibri" panose="020F0502020204030204" pitchFamily="34" charset="0"/>
              </a:rPr>
              <a:t>check whether minikube is ready.</a:t>
            </a:r>
          </a:p>
          <a:p>
            <a:pPr marL="0" indent="0">
              <a:buNone/>
            </a:pPr>
            <a:endParaRPr lang="en-IN" sz="1400" dirty="0">
              <a:solidFill>
                <a:schemeClr val="bg1"/>
              </a:solidFill>
              <a:latin typeface="Calibri" panose="020F0502020204030204" pitchFamily="34" charset="0"/>
              <a:cs typeface="Calibri" panose="020F0502020204030204" pitchFamily="34" charset="0"/>
            </a:endParaRPr>
          </a:p>
          <a:p>
            <a:pPr marL="0" indent="0">
              <a:buNone/>
            </a:pPr>
            <a:endParaRPr lang="en-IN" sz="1400" dirty="0">
              <a:solidFill>
                <a:schemeClr val="bg1"/>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1A645656-9DAD-7DF7-F10E-747196EF6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4158" y="1415332"/>
            <a:ext cx="7831690" cy="3892161"/>
          </a:xfrm>
          <a:prstGeom prst="rect">
            <a:avLst/>
          </a:prstGeom>
        </p:spPr>
      </p:pic>
    </p:spTree>
    <p:extLst>
      <p:ext uri="{BB962C8B-B14F-4D97-AF65-F5344CB8AC3E}">
        <p14:creationId xmlns:p14="http://schemas.microsoft.com/office/powerpoint/2010/main" val="1910858255"/>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otalTime>99</TotalTime>
  <Words>1480</Words>
  <Application>Microsoft Office PowerPoint</Application>
  <PresentationFormat>Widescreen</PresentationFormat>
  <Paragraphs>237</Paragraphs>
  <Slides>39</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39</vt:i4>
      </vt:variant>
    </vt:vector>
  </HeadingPairs>
  <TitlesOfParts>
    <vt:vector size="47" baseType="lpstr">
      <vt:lpstr>Algerian</vt:lpstr>
      <vt:lpstr>Arial</vt:lpstr>
      <vt:lpstr>Arial Black</vt:lpstr>
      <vt:lpstr>Calibri</vt:lpstr>
      <vt:lpstr>Calibri Light</vt:lpstr>
      <vt:lpstr>Tw Cen MT</vt:lpstr>
      <vt:lpstr>Office Theme</vt:lpstr>
      <vt:lpstr>Circuit</vt:lpstr>
      <vt:lpstr>DevOps POC</vt:lpstr>
      <vt:lpstr>Setting  up Kubernetes (minikube)</vt:lpstr>
      <vt:lpstr> </vt:lpstr>
      <vt:lpstr> </vt:lpstr>
      <vt:lpstr> </vt:lpstr>
      <vt:lpstr> </vt:lpstr>
      <vt:lpstr> </vt:lpstr>
      <vt:lpstr> </vt:lpstr>
      <vt:lpstr> </vt:lpstr>
      <vt:lpstr>Deploying sample application to Kubernetes</vt:lpstr>
      <vt:lpstr> </vt:lpstr>
      <vt:lpstr> </vt:lpstr>
      <vt:lpstr> </vt:lpstr>
      <vt:lpstr> </vt:lpstr>
      <vt:lpstr> </vt:lpstr>
      <vt:lpstr> </vt:lpstr>
      <vt:lpstr> </vt:lpstr>
      <vt:lpstr> </vt:lpstr>
      <vt:lpstr> </vt:lpstr>
      <vt:lpstr>Setting up Prometheus and Grafana into the Kubernetes Cluster</vt:lpstr>
      <vt:lpstr> </vt:lpstr>
      <vt:lpstr> </vt:lpstr>
      <vt:lpstr> </vt:lpstr>
      <vt:lpstr> </vt:lpstr>
      <vt:lpstr> </vt:lpstr>
      <vt:lpstr> </vt:lpstr>
      <vt:lpstr> </vt:lpstr>
      <vt:lpstr> </vt:lpstr>
      <vt:lpstr> </vt:lpstr>
      <vt:lpstr> </vt:lpstr>
      <vt:lpstr> </vt:lpstr>
      <vt:lpstr>Designing dashboard in Grafana and visualizing deployed sample application CPU and memory status</vt:lpstr>
      <vt:lpstr> </vt:lpstr>
      <vt:lpstr> </vt:lpstr>
      <vt:lpstr> </vt:lpstr>
      <vt:lpstr> </vt:lpstr>
      <vt:lpstr> </vt:lpstr>
      <vt:lpstr>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POC</dc:title>
  <dc:creator>Bhabajyoti Kalita</dc:creator>
  <cp:lastModifiedBy>Bhabajyoti Kalita</cp:lastModifiedBy>
  <cp:revision>3</cp:revision>
  <dcterms:created xsi:type="dcterms:W3CDTF">2022-06-29T19:39:32Z</dcterms:created>
  <dcterms:modified xsi:type="dcterms:W3CDTF">2022-06-30T14:13:17Z</dcterms:modified>
</cp:coreProperties>
</file>